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7" r:id="rId2"/>
    <p:sldId id="437" r:id="rId3"/>
    <p:sldId id="444" r:id="rId4"/>
    <p:sldId id="457" r:id="rId5"/>
    <p:sldId id="448" r:id="rId6"/>
    <p:sldId id="445" r:id="rId7"/>
    <p:sldId id="452" r:id="rId8"/>
    <p:sldId id="449" r:id="rId9"/>
    <p:sldId id="454" r:id="rId10"/>
    <p:sldId id="459" r:id="rId11"/>
    <p:sldId id="458" r:id="rId12"/>
    <p:sldId id="455" r:id="rId13"/>
    <p:sldId id="468" r:id="rId14"/>
    <p:sldId id="440" r:id="rId15"/>
    <p:sldId id="461" r:id="rId16"/>
    <p:sldId id="462" r:id="rId17"/>
    <p:sldId id="463" r:id="rId18"/>
    <p:sldId id="464" r:id="rId19"/>
    <p:sldId id="441" r:id="rId20"/>
    <p:sldId id="443" r:id="rId21"/>
    <p:sldId id="465" r:id="rId22"/>
    <p:sldId id="466" r:id="rId23"/>
    <p:sldId id="436" r:id="rId24"/>
    <p:sldId id="467" r:id="rId25"/>
    <p:sldId id="357" r:id="rId26"/>
  </p:sldIdLst>
  <p:sldSz cx="12601575" cy="709295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28650" indent="-1714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58888" indent="-3444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89125" indent="-517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519363" indent="-6905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 userDrawn="1">
          <p15:clr>
            <a:srgbClr val="A4A3A4"/>
          </p15:clr>
        </p15:guide>
        <p15:guide id="2" orient="horz" pos="3670" userDrawn="1">
          <p15:clr>
            <a:srgbClr val="A4A3A4"/>
          </p15:clr>
        </p15:guide>
        <p15:guide id="3" pos="3515" userDrawn="1">
          <p15:clr>
            <a:srgbClr val="A4A3A4"/>
          </p15:clr>
        </p15:guide>
        <p15:guide id="4" pos="6410" userDrawn="1">
          <p15:clr>
            <a:srgbClr val="A4A3A4"/>
          </p15:clr>
        </p15:guide>
        <p15:guide id="5" pos="4171" userDrawn="1">
          <p15:clr>
            <a:srgbClr val="A4A3A4"/>
          </p15:clr>
        </p15:guide>
        <p15:guide id="6" pos="1905" userDrawn="1">
          <p15:clr>
            <a:srgbClr val="A4A3A4"/>
          </p15:clr>
        </p15:guide>
        <p15:guide id="7" orient="horz" pos="28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ja Dahlhaus" initials="ND" lastIdx="19" clrIdx="0">
    <p:extLst>
      <p:ext uri="{19B8F6BF-5375-455C-9EA6-DF929625EA0E}">
        <p15:presenceInfo xmlns:p15="http://schemas.microsoft.com/office/powerpoint/2012/main" userId="Nadja Dahlhaus" providerId="None"/>
      </p:ext>
    </p:extLst>
  </p:cmAuthor>
  <p:cmAuthor id="2" name="Gerhardt, Stefan" initials="GS" lastIdx="2" clrIdx="1">
    <p:extLst>
      <p:ext uri="{19B8F6BF-5375-455C-9EA6-DF929625EA0E}">
        <p15:presenceInfo xmlns:p15="http://schemas.microsoft.com/office/powerpoint/2012/main" userId="S-1-5-21-2000751969-2162630839-3037503007-9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58"/>
    <a:srgbClr val="FFD9B3"/>
    <a:srgbClr val="0070C0"/>
    <a:srgbClr val="63BBCF"/>
    <a:srgbClr val="48AF7A"/>
    <a:srgbClr val="DAE3F3"/>
    <a:srgbClr val="C00000"/>
    <a:srgbClr val="A6A6A6"/>
    <a:srgbClr val="158D9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5332" autoAdjust="0"/>
  </p:normalViewPr>
  <p:slideViewPr>
    <p:cSldViewPr showGuides="1">
      <p:cViewPr varScale="1">
        <p:scale>
          <a:sx n="104" d="100"/>
          <a:sy n="104" d="100"/>
        </p:scale>
        <p:origin x="869" y="96"/>
      </p:cViewPr>
      <p:guideLst>
        <p:guide orient="horz" pos="2025"/>
        <p:guide orient="horz" pos="3670"/>
        <p:guide pos="3515"/>
        <p:guide pos="6410"/>
        <p:guide pos="4171"/>
        <p:guide pos="1905"/>
        <p:guide orient="horz" pos="281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78592C-4C39-4E36-B0EC-99793D271A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99B564-FCE3-4D55-8689-A9E0D749B90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2865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25888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8891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5193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151022" algn="l" defTabSz="12604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781227" algn="l" defTabSz="12604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11431" algn="l" defTabSz="12604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41636" algn="l" defTabSz="12604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4303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9455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8193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963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6205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316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272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098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786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445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267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403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6933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9B564-FCE3-4D55-8689-A9E0D749B90D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500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512" y="0"/>
            <a:ext cx="2150561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109" y="2244769"/>
            <a:ext cx="10162981" cy="857064"/>
          </a:xfrm>
        </p:spPr>
        <p:txBody>
          <a:bodyPr/>
          <a:lstStyle>
            <a:lvl1pPr>
              <a:spcBef>
                <a:spcPct val="20000"/>
              </a:spcBef>
              <a:defRPr sz="3900">
                <a:solidFill>
                  <a:srgbClr val="4D4D4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5488" y="3223333"/>
            <a:ext cx="6882735" cy="1812643"/>
          </a:xfrm>
          <a:ln/>
        </p:spPr>
        <p:txBody>
          <a:bodyPr/>
          <a:lstStyle>
            <a:lvl1pPr marL="245080" indent="-245080">
              <a:defRPr sz="25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355" y="5922739"/>
            <a:ext cx="1449946" cy="1196901"/>
          </a:xfrm>
          <a:prstGeom prst="rect">
            <a:avLst/>
          </a:prstGeom>
        </p:spPr>
      </p:pic>
      <p:pic>
        <p:nvPicPr>
          <p:cNvPr id="7" name="Grafi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6559550"/>
            <a:ext cx="52197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71488" indent="-471488">
              <a:buClr>
                <a:srgbClr val="002658"/>
              </a:buClr>
              <a:buFont typeface="Wingdings" panose="05000000000000000000" pitchFamily="2" charset="2"/>
              <a:buChar char="§"/>
              <a:defRPr/>
            </a:lvl1pPr>
            <a:lvl2pPr marL="1049338" indent="-419100">
              <a:buClr>
                <a:srgbClr val="002658"/>
              </a:buClr>
              <a:buFont typeface="Wingdings" panose="05000000000000000000" pitchFamily="2" charset="2"/>
              <a:buChar char="§"/>
              <a:defRPr/>
            </a:lvl2pPr>
            <a:lvl3pPr marL="1731963" indent="-471488">
              <a:buClr>
                <a:srgbClr val="002658"/>
              </a:buClr>
              <a:buFont typeface="Wingdings" panose="05000000000000000000" pitchFamily="2" charset="2"/>
              <a:buChar char="§"/>
              <a:defRPr/>
            </a:lvl3pPr>
            <a:lvl4pPr marL="2362200" indent="-471488">
              <a:buClr>
                <a:srgbClr val="002658"/>
              </a:buClr>
              <a:buFont typeface="Wingdings" panose="05000000000000000000" pitchFamily="2" charset="2"/>
              <a:buChar char="§"/>
              <a:defRPr/>
            </a:lvl4pPr>
            <a:lvl5pPr marL="2992438" indent="-471488">
              <a:buClr>
                <a:srgbClr val="002658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16215" y="1123054"/>
            <a:ext cx="4942180" cy="5401806"/>
          </a:xfrm>
        </p:spPr>
        <p:txBody>
          <a:bodyPr/>
          <a:lstStyle>
            <a:lvl1pPr marL="47148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3000"/>
            </a:lvl1pPr>
            <a:lvl2pPr marL="1049338" indent="-419100">
              <a:buClr>
                <a:srgbClr val="002658"/>
              </a:buClr>
              <a:buFont typeface="Wingdings" panose="05000000000000000000" pitchFamily="2" charset="2"/>
              <a:buChar char="§"/>
              <a:defRPr sz="3000"/>
            </a:lvl2pPr>
            <a:lvl3pPr marL="1731963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800"/>
            </a:lvl3pPr>
            <a:lvl4pPr marL="2362200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500"/>
            </a:lvl4pPr>
            <a:lvl5pPr marL="299243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5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68428" y="1123054"/>
            <a:ext cx="4942181" cy="5401806"/>
          </a:xfrm>
        </p:spPr>
        <p:txBody>
          <a:bodyPr/>
          <a:lstStyle>
            <a:lvl1pPr marL="47148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3000"/>
            </a:lvl1pPr>
            <a:lvl2pPr marL="1049338" indent="-419100">
              <a:buClr>
                <a:srgbClr val="002658"/>
              </a:buClr>
              <a:buFont typeface="Wingdings" panose="05000000000000000000" pitchFamily="2" charset="2"/>
              <a:buChar char="§"/>
              <a:defRPr sz="3000"/>
            </a:lvl2pPr>
            <a:lvl3pPr marL="1731963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800"/>
            </a:lvl3pPr>
            <a:lvl4pPr marL="2362200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500"/>
            </a:lvl4pPr>
            <a:lvl5pPr marL="299243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5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079" y="1602261"/>
            <a:ext cx="5567884" cy="102591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630204" indent="0">
              <a:buNone/>
              <a:defRPr sz="2800" b="1"/>
            </a:lvl2pPr>
            <a:lvl3pPr marL="1260409" indent="0">
              <a:buNone/>
              <a:defRPr sz="2500" b="1"/>
            </a:lvl3pPr>
            <a:lvl4pPr marL="1890613" indent="0">
              <a:buNone/>
              <a:defRPr sz="2200" b="1"/>
            </a:lvl4pPr>
            <a:lvl5pPr marL="2520818" indent="0">
              <a:buNone/>
              <a:defRPr sz="2200" b="1"/>
            </a:lvl5pPr>
            <a:lvl6pPr marL="3151022" indent="0">
              <a:buNone/>
              <a:defRPr sz="2200" b="1"/>
            </a:lvl6pPr>
            <a:lvl7pPr marL="3781227" indent="0">
              <a:buNone/>
              <a:defRPr sz="2200" b="1"/>
            </a:lvl7pPr>
            <a:lvl8pPr marL="4411431" indent="0">
              <a:buNone/>
              <a:defRPr sz="2200" b="1"/>
            </a:lvl8pPr>
            <a:lvl9pPr marL="5041636" indent="0">
              <a:buNone/>
              <a:defRPr sz="2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79" y="2628171"/>
            <a:ext cx="5567884" cy="4086656"/>
          </a:xfrm>
        </p:spPr>
        <p:txBody>
          <a:bodyPr/>
          <a:lstStyle>
            <a:lvl1pPr marL="47148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800"/>
            </a:lvl1pPr>
            <a:lvl2pPr marL="1049338" indent="-419100">
              <a:buClr>
                <a:srgbClr val="002658"/>
              </a:buClr>
              <a:buFont typeface="Wingdings" panose="05000000000000000000" pitchFamily="2" charset="2"/>
              <a:buChar char="§"/>
              <a:defRPr sz="2800"/>
            </a:lvl2pPr>
            <a:lvl3pPr marL="1731963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500"/>
            </a:lvl3pPr>
            <a:lvl4pPr marL="2362200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200"/>
            </a:lvl4pPr>
            <a:lvl5pPr marL="299243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8820" y="1602261"/>
            <a:ext cx="5570071" cy="102591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630204" indent="0">
              <a:buNone/>
              <a:defRPr sz="2800" b="1"/>
            </a:lvl2pPr>
            <a:lvl3pPr marL="1260409" indent="0">
              <a:buNone/>
              <a:defRPr sz="2500" b="1"/>
            </a:lvl3pPr>
            <a:lvl4pPr marL="1890613" indent="0">
              <a:buNone/>
              <a:defRPr sz="2200" b="1"/>
            </a:lvl4pPr>
            <a:lvl5pPr marL="2520818" indent="0">
              <a:buNone/>
              <a:defRPr sz="2200" b="1"/>
            </a:lvl5pPr>
            <a:lvl6pPr marL="3151022" indent="0">
              <a:buNone/>
              <a:defRPr sz="2200" b="1"/>
            </a:lvl6pPr>
            <a:lvl7pPr marL="3781227" indent="0">
              <a:buNone/>
              <a:defRPr sz="2200" b="1"/>
            </a:lvl7pPr>
            <a:lvl8pPr marL="4411431" indent="0">
              <a:buNone/>
              <a:defRPr sz="2200" b="1"/>
            </a:lvl8pPr>
            <a:lvl9pPr marL="5041636" indent="0">
              <a:buNone/>
              <a:defRPr sz="2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8820" y="2628171"/>
            <a:ext cx="5570071" cy="4086656"/>
          </a:xfrm>
        </p:spPr>
        <p:txBody>
          <a:bodyPr/>
          <a:lstStyle>
            <a:lvl1pPr marL="47148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800"/>
            </a:lvl1pPr>
            <a:lvl2pPr marL="1049338" indent="-419100">
              <a:buClr>
                <a:srgbClr val="002658"/>
              </a:buClr>
              <a:buFont typeface="Wingdings" panose="05000000000000000000" pitchFamily="2" charset="2"/>
              <a:buChar char="§"/>
              <a:defRPr sz="2800"/>
            </a:lvl2pPr>
            <a:lvl3pPr marL="1731963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500"/>
            </a:lvl3pPr>
            <a:lvl4pPr marL="2362200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200"/>
            </a:lvl4pPr>
            <a:lvl5pPr marL="299243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32875" y="1205469"/>
            <a:ext cx="7560945" cy="3868881"/>
          </a:xfrm>
        </p:spPr>
        <p:txBody>
          <a:bodyPr/>
          <a:lstStyle>
            <a:lvl1pPr marL="0" indent="0">
              <a:buNone/>
              <a:defRPr sz="4400"/>
            </a:lvl1pPr>
            <a:lvl2pPr marL="630204" indent="0">
              <a:buNone/>
              <a:defRPr sz="3900"/>
            </a:lvl2pPr>
            <a:lvl3pPr marL="1260409" indent="0">
              <a:buNone/>
              <a:defRPr sz="3300"/>
            </a:lvl3pPr>
            <a:lvl4pPr marL="1890613" indent="0">
              <a:buNone/>
              <a:defRPr sz="2800"/>
            </a:lvl4pPr>
            <a:lvl5pPr marL="2520818" indent="0">
              <a:buNone/>
              <a:defRPr sz="2800"/>
            </a:lvl5pPr>
            <a:lvl6pPr marL="3151022" indent="0">
              <a:buNone/>
              <a:defRPr sz="2800"/>
            </a:lvl6pPr>
            <a:lvl7pPr marL="3781227" indent="0">
              <a:buNone/>
              <a:defRPr sz="2800"/>
            </a:lvl7pPr>
            <a:lvl8pPr marL="4411431" indent="0">
              <a:buNone/>
              <a:defRPr sz="2800"/>
            </a:lvl8pPr>
            <a:lvl9pPr marL="5041636" indent="0">
              <a:buNone/>
              <a:defRPr sz="28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24218" y="5130653"/>
            <a:ext cx="7560945" cy="756761"/>
          </a:xfrm>
        </p:spPr>
        <p:txBody>
          <a:bodyPr/>
          <a:lstStyle>
            <a:lvl1pPr marL="0" indent="0">
              <a:buNone/>
              <a:defRPr sz="1900"/>
            </a:lvl1pPr>
            <a:lvl2pPr marL="630204" indent="0">
              <a:buNone/>
              <a:defRPr sz="1700"/>
            </a:lvl2pPr>
            <a:lvl3pPr marL="1260409" indent="0">
              <a:buNone/>
              <a:defRPr sz="1400"/>
            </a:lvl3pPr>
            <a:lvl4pPr marL="1890613" indent="0">
              <a:buNone/>
              <a:defRPr sz="1200"/>
            </a:lvl4pPr>
            <a:lvl5pPr marL="2520818" indent="0">
              <a:buNone/>
              <a:defRPr sz="1200"/>
            </a:lvl5pPr>
            <a:lvl6pPr marL="3151022" indent="0">
              <a:buNone/>
              <a:defRPr sz="1200"/>
            </a:lvl6pPr>
            <a:lvl7pPr marL="3781227" indent="0">
              <a:buNone/>
              <a:defRPr sz="1200"/>
            </a:lvl7pPr>
            <a:lvl8pPr marL="4411431" indent="0">
              <a:buNone/>
              <a:defRPr sz="1200"/>
            </a:lvl8pPr>
            <a:lvl9pPr marL="5041636" indent="0">
              <a:buNone/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140508" y="1123054"/>
            <a:ext cx="9939491" cy="5401806"/>
          </a:xfrm>
        </p:spPr>
        <p:txBody>
          <a:bodyPr/>
          <a:lstStyle>
            <a:lvl1pPr marL="471488" indent="-471488">
              <a:buClr>
                <a:srgbClr val="002658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12601575" cy="709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6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06388"/>
            <a:ext cx="89154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122363"/>
            <a:ext cx="10094913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 smtClean="0"/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2008188" y="1000125"/>
            <a:ext cx="10607675" cy="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126041" tIns="63020" rIns="126041" bIns="63020"/>
          <a:lstStyle/>
          <a:p>
            <a:pPr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4225" y="6686550"/>
            <a:ext cx="8037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041" tIns="63020" rIns="126041" bIns="630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030" name="Picture 10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6" y="-3175"/>
            <a:ext cx="159691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15438" y="6654800"/>
            <a:ext cx="29400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041" tIns="63020" rIns="126041" bIns="630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9E61146E-CD89-417D-96C3-002DCD4A33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5" r:id="rId8"/>
    <p:sldLayoutId id="214748409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1E4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1E4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1E4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1E4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1E46"/>
          </a:solidFill>
          <a:latin typeface="Arial" charset="0"/>
        </a:defRPr>
      </a:lvl5pPr>
      <a:lvl6pPr marL="630204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1E46"/>
          </a:solidFill>
          <a:latin typeface="Arial" charset="0"/>
        </a:defRPr>
      </a:lvl6pPr>
      <a:lvl7pPr marL="1260409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1E46"/>
          </a:solidFill>
          <a:latin typeface="Arial" charset="0"/>
        </a:defRPr>
      </a:lvl7pPr>
      <a:lvl8pPr marL="1890613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1E46"/>
          </a:solidFill>
          <a:latin typeface="Arial" charset="0"/>
        </a:defRPr>
      </a:lvl8pPr>
      <a:lvl9pPr marL="2520818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1E46"/>
          </a:solidFill>
          <a:latin typeface="Arial" charset="0"/>
        </a:defRPr>
      </a:lvl9pPr>
    </p:titleStyle>
    <p:bodyStyle>
      <a:lvl1pPr marL="471488" indent="-471488" algn="l" rtl="0" eaLnBrk="1" fontAlgn="base" hangingPunct="1">
        <a:spcBef>
          <a:spcPct val="20000"/>
        </a:spcBef>
        <a:spcAft>
          <a:spcPct val="0"/>
        </a:spcAft>
        <a:buClr>
          <a:srgbClr val="002658"/>
        </a:buClr>
        <a:buFont typeface="Wingdings" panose="05000000000000000000" pitchFamily="2" charset="2"/>
        <a:buChar char="§"/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1049338" indent="-4191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1731963" indent="-471488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3pPr>
      <a:lvl4pPr marL="2362200" indent="-471488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4pPr>
      <a:lvl5pPr marL="2992438" indent="-471488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623676" indent="-47265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4253880" indent="-47265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884085" indent="-47265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5514289" indent="-47265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04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09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90613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818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1022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81227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11431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41636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56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70.png"/><Relationship Id="rId18" Type="http://schemas.openxmlformats.org/officeDocument/2006/relationships/image" Target="../media/image71.png"/><Relationship Id="rId26" Type="http://schemas.openxmlformats.org/officeDocument/2006/relationships/image" Target="../media/image801.png"/><Relationship Id="rId3" Type="http://schemas.openxmlformats.org/officeDocument/2006/relationships/image" Target="../media/image36.png"/><Relationship Id="rId21" Type="http://schemas.openxmlformats.org/officeDocument/2006/relationships/image" Target="../media/image74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70.png"/><Relationship Id="rId25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8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24" Type="http://schemas.openxmlformats.org/officeDocument/2006/relationships/image" Target="../media/image76.png"/><Relationship Id="rId5" Type="http://schemas.openxmlformats.org/officeDocument/2006/relationships/image" Target="../media/image38.png"/><Relationship Id="rId23" Type="http://schemas.openxmlformats.org/officeDocument/2006/relationships/image" Target="../media/image78.png"/><Relationship Id="rId19" Type="http://schemas.openxmlformats.org/officeDocument/2006/relationships/image" Target="../media/image72.png"/><Relationship Id="rId4" Type="http://schemas.openxmlformats.org/officeDocument/2006/relationships/image" Target="../media/image37.png"/><Relationship Id="rId9" Type="http://schemas.openxmlformats.org/officeDocument/2006/relationships/image" Target="../media/image58.png"/><Relationship Id="rId14" Type="http://schemas.openxmlformats.org/officeDocument/2006/relationships/image" Target="../media/image590.png"/><Relationship Id="rId22" Type="http://schemas.openxmlformats.org/officeDocument/2006/relationships/image" Target="../media/image75.png"/><Relationship Id="rId27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7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6.png"/><Relationship Id="rId4" Type="http://schemas.openxmlformats.org/officeDocument/2006/relationships/image" Target="../media/image80.png"/><Relationship Id="rId9" Type="http://schemas.openxmlformats.org/officeDocument/2006/relationships/image" Target="../media/image8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009.03730v1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5.png"/><Relationship Id="rId7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90.png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hyperlink" Target="http://www.lxcat.laplace.univ-tlse.fr/" TargetMode="External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image" Target="../media/image107.png"/><Relationship Id="rId3" Type="http://schemas.openxmlformats.org/officeDocument/2006/relationships/image" Target="../media/image970.png"/><Relationship Id="rId7" Type="http://schemas.openxmlformats.org/officeDocument/2006/relationships/image" Target="../media/image1010.png"/><Relationship Id="rId12" Type="http://schemas.openxmlformats.org/officeDocument/2006/relationships/image" Target="../media/image10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0.png"/><Relationship Id="rId11" Type="http://schemas.openxmlformats.org/officeDocument/2006/relationships/image" Target="../media/image105.png"/><Relationship Id="rId5" Type="http://schemas.openxmlformats.org/officeDocument/2006/relationships/image" Target="../media/image990.png"/><Relationship Id="rId10" Type="http://schemas.openxmlformats.org/officeDocument/2006/relationships/image" Target="../media/image104.png"/><Relationship Id="rId4" Type="http://schemas.openxmlformats.org/officeDocument/2006/relationships/image" Target="../media/image980.png"/><Relationship Id="rId9" Type="http://schemas.openxmlformats.org/officeDocument/2006/relationships/image" Target="../media/image1030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1.png"/><Relationship Id="rId3" Type="http://schemas.openxmlformats.org/officeDocument/2006/relationships/image" Target="../media/image6.png"/><Relationship Id="rId7" Type="http://schemas.openxmlformats.org/officeDocument/2006/relationships/image" Target="../media/image116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90.png"/><Relationship Id="rId5" Type="http://schemas.openxmlformats.org/officeDocument/2006/relationships/image" Target="../media/image114.png"/><Relationship Id="rId15" Type="http://schemas.openxmlformats.org/officeDocument/2006/relationships/image" Target="../media/image123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6.pn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1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0.png"/><Relationship Id="rId26" Type="http://schemas.openxmlformats.org/officeDocument/2006/relationships/image" Target="../media/image6.pn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1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8" Type="http://schemas.openxmlformats.org/officeDocument/2006/relationships/image" Target="../media/image10.png"/><Relationship Id="rId3" Type="http://schemas.openxmlformats.org/officeDocument/2006/relationships/image" Target="../media/image29.gif"/><Relationship Id="rId21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0.png"/><Relationship Id="rId24" Type="http://schemas.openxmlformats.org/officeDocument/2006/relationships/hyperlink" Target="https://benmoseley.blog/my-research/so-what-is-a-physics-informed-neural-network/" TargetMode="External"/><Relationship Id="rId5" Type="http://schemas.openxmlformats.org/officeDocument/2006/relationships/image" Target="../media/image12.png"/><Relationship Id="rId23" Type="http://schemas.openxmlformats.org/officeDocument/2006/relationships/image" Target="../media/image6.png"/><Relationship Id="rId10" Type="http://schemas.openxmlformats.org/officeDocument/2006/relationships/image" Target="../media/image17.png"/><Relationship Id="rId19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26" Type="http://schemas.openxmlformats.org/officeDocument/2006/relationships/image" Target="../media/image32.png"/><Relationship Id="rId21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1.png"/><Relationship Id="rId24" Type="http://schemas.openxmlformats.org/officeDocument/2006/relationships/image" Target="../media/image29.gif"/><Relationship Id="rId5" Type="http://schemas.openxmlformats.org/officeDocument/2006/relationships/image" Target="../media/image12.png"/><Relationship Id="rId23" Type="http://schemas.openxmlformats.org/officeDocument/2006/relationships/image" Target="../media/image33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31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30" Type="http://schemas.openxmlformats.org/officeDocument/2006/relationships/hyperlink" Target="https://benmoseley.blog/my-research/so-what-is-a-physics-informed-neural-networ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470.png"/><Relationship Id="rId3" Type="http://schemas.openxmlformats.org/officeDocument/2006/relationships/image" Target="../media/image36.png"/><Relationship Id="rId21" Type="http://schemas.openxmlformats.org/officeDocument/2006/relationships/image" Target="../media/image50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60.png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24" Type="http://schemas.openxmlformats.org/officeDocument/2006/relationships/image" Target="../media/image53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23" Type="http://schemas.openxmlformats.org/officeDocument/2006/relationships/image" Target="../media/image52.png"/><Relationship Id="rId19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70.png"/><Relationship Id="rId18" Type="http://schemas.openxmlformats.org/officeDocument/2006/relationships/image" Target="../media/image57.png"/><Relationship Id="rId3" Type="http://schemas.openxmlformats.org/officeDocument/2006/relationships/image" Target="../media/image36.png"/><Relationship Id="rId21" Type="http://schemas.openxmlformats.org/officeDocument/2006/relationships/image" Target="../media/image62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23" Type="http://schemas.openxmlformats.org/officeDocument/2006/relationships/image" Target="../media/image6.png"/><Relationship Id="rId19" Type="http://schemas.openxmlformats.org/officeDocument/2006/relationships/image" Target="../media/image60.png"/><Relationship Id="rId4" Type="http://schemas.openxmlformats.org/officeDocument/2006/relationships/image" Target="../media/image37.png"/><Relationship Id="rId9" Type="http://schemas.openxmlformats.org/officeDocument/2006/relationships/image" Target="../media/image58.png"/><Relationship Id="rId14" Type="http://schemas.openxmlformats.org/officeDocument/2006/relationships/image" Target="../media/image59.png"/><Relationship Id="rId22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161051" y="2727251"/>
            <a:ext cx="7820256" cy="1190291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de-DE" sz="3200" b="1" dirty="0" smtClean="0">
                <a:solidFill>
                  <a:srgbClr val="4D4D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Solving PDEs using physics-informed neural networks (PINNs): some examples</a:t>
            </a:r>
            <a:endParaRPr lang="en-GB" altLang="de-DE" sz="3310" b="1" dirty="0">
              <a:solidFill>
                <a:srgbClr val="4D4D4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Gerade Verbindung 2"/>
          <p:cNvCxnSpPr/>
          <p:nvPr/>
        </p:nvCxnSpPr>
        <p:spPr>
          <a:xfrm>
            <a:off x="3310462" y="4052176"/>
            <a:ext cx="7521483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6103369" y="4030868"/>
            <a:ext cx="4482189" cy="47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82" dirty="0" smtClean="0">
                <a:solidFill>
                  <a:srgbClr val="4D4D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23 January 2024</a:t>
            </a:r>
            <a:endParaRPr lang="en-US" altLang="en-US" sz="2482" dirty="0">
              <a:solidFill>
                <a:srgbClr val="4D4D4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feld 3"/>
          <p:cNvSpPr txBox="1">
            <a:spLocks noChangeArrowheads="1"/>
          </p:cNvSpPr>
          <p:nvPr/>
        </p:nvSpPr>
        <p:spPr bwMode="auto">
          <a:xfrm>
            <a:off x="3310462" y="4842619"/>
            <a:ext cx="6418873" cy="8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82" b="1" dirty="0" smtClean="0">
                <a:solidFill>
                  <a:srgbClr val="4D4D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INP supervisor:</a:t>
            </a:r>
            <a:r>
              <a:rPr lang="en-US" altLang="en-US" sz="2482" dirty="0" smtClean="0">
                <a:solidFill>
                  <a:srgbClr val="4D4D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Dr. Markus M. Becker</a:t>
            </a:r>
          </a:p>
          <a:p>
            <a:pPr eaLnBrk="1" hangingPunct="1"/>
            <a:r>
              <a:rPr lang="en-US" altLang="en-US" sz="2482" b="1" dirty="0" smtClean="0">
                <a:solidFill>
                  <a:srgbClr val="4D4D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Univ. supervisor: </a:t>
            </a:r>
            <a:r>
              <a:rPr lang="en-US" altLang="en-US" sz="2482" dirty="0" smtClean="0">
                <a:solidFill>
                  <a:srgbClr val="4D4D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Prof. Jan Trieschmann (CAU Kiel)</a:t>
            </a:r>
            <a:endParaRPr lang="en-US" altLang="en-US" sz="2482" dirty="0">
              <a:solidFill>
                <a:srgbClr val="4D4D4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41" y="0"/>
            <a:ext cx="3348534" cy="16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31550" y="1903511"/>
            <a:ext cx="165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True solution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67665" y="3697592"/>
            <a:ext cx="199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Predicted solution (PINN)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293906" y="5415785"/>
            <a:ext cx="1223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Absolute error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PINN example: time-dependent 1d problem (</a:t>
            </a: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Allen-Cahn’s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eq.)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b="7812"/>
          <a:stretch/>
        </p:blipFill>
        <p:spPr>
          <a:xfrm>
            <a:off x="2578468" y="3060408"/>
            <a:ext cx="3464494" cy="158667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529" y="4809094"/>
            <a:ext cx="3386713" cy="1671716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8270403" y="1131860"/>
            <a:ext cx="1661351" cy="5006903"/>
            <a:chOff x="8168803" y="1246787"/>
            <a:chExt cx="1755632" cy="5291043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6"/>
            <a:srcRect b="8259"/>
            <a:stretch/>
          </p:blipFill>
          <p:spPr>
            <a:xfrm>
              <a:off x="8168803" y="1246787"/>
              <a:ext cx="1752600" cy="163407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7"/>
            <a:srcRect b="8438"/>
            <a:stretch/>
          </p:blipFill>
          <p:spPr>
            <a:xfrm>
              <a:off x="8191663" y="2996959"/>
              <a:ext cx="1724025" cy="1630876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00410" y="4747130"/>
              <a:ext cx="1724025" cy="1790700"/>
            </a:xfrm>
            <a:prstGeom prst="rect">
              <a:avLst/>
            </a:prstGeom>
          </p:spPr>
        </p:pic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1027" y="6210771"/>
            <a:ext cx="1676400" cy="20955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10"/>
          <a:srcRect b="7920"/>
          <a:stretch/>
        </p:blipFill>
        <p:spPr>
          <a:xfrm>
            <a:off x="2577139" y="1308707"/>
            <a:ext cx="3461711" cy="1589692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34711" y="6642819"/>
            <a:ext cx="6141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Raissi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2018 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J. </a:t>
            </a:r>
            <a:r>
              <a:rPr lang="en-GB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Comput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Phys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378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(2019) 686–707 </a:t>
            </a:r>
          </a:p>
        </p:txBody>
      </p:sp>
    </p:spTree>
    <p:extLst>
      <p:ext uri="{BB962C8B-B14F-4D97-AF65-F5344CB8AC3E}">
        <p14:creationId xmlns:p14="http://schemas.microsoft.com/office/powerpoint/2010/main" val="27352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PINN example: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time-dependent 1d problem </a:t>
            </a: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(inverse Burger’s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eq.)</a:t>
            </a:r>
          </a:p>
        </p:txBody>
      </p:sp>
      <p:sp>
        <p:nvSpPr>
          <p:cNvPr id="123" name="Textfeld 122"/>
          <p:cNvSpPr txBox="1"/>
          <p:nvPr/>
        </p:nvSpPr>
        <p:spPr>
          <a:xfrm>
            <a:off x="7093173" y="1213653"/>
            <a:ext cx="380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Governing</a:t>
            </a: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differential </a:t>
            </a: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equation</a:t>
            </a: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(DE)</a:t>
            </a:r>
            <a:endParaRPr lang="en-GB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548259" y="1557551"/>
            <a:ext cx="3405094" cy="2011426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4" name="Gerade Verbindung mit Pfeil 23"/>
          <p:cNvCxnSpPr>
            <a:stCxn id="21" idx="7"/>
            <a:endCxn id="30" idx="3"/>
          </p:cNvCxnSpPr>
          <p:nvPr/>
        </p:nvCxnSpPr>
        <p:spPr>
          <a:xfrm flipV="1">
            <a:off x="2153041" y="1893124"/>
            <a:ext cx="555365" cy="2179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2021840" y="2240280"/>
            <a:ext cx="637676" cy="1165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026920" y="2260600"/>
            <a:ext cx="648969" cy="921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265980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265980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265980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blipFill>
                <a:blip r:embed="rId3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blipFill>
                <a:blip r:embed="rId4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blipFill>
                <a:blip r:embed="rId5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llipse 34"/>
          <p:cNvSpPr/>
          <p:nvPr/>
        </p:nvSpPr>
        <p:spPr>
          <a:xfrm>
            <a:off x="361611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61611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61611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blipFill>
                <a:blip r:embed="rId6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blipFill>
                <a:blip r:embed="rId7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blipFill>
                <a:blip r:embed="rId8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feld 40"/>
          <p:cNvSpPr txBox="1"/>
          <p:nvPr/>
        </p:nvSpPr>
        <p:spPr>
          <a:xfrm rot="5400000">
            <a:off x="2720488" y="2533305"/>
            <a:ext cx="3978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2991693" y="1775782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2991693" y="2315954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2998464" y="3269740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2957829" y="2437091"/>
            <a:ext cx="708660" cy="7200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V="1">
            <a:off x="2921312" y="1911311"/>
            <a:ext cx="764227" cy="1206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9" idx="5"/>
          </p:cNvCxnSpPr>
          <p:nvPr/>
        </p:nvCxnSpPr>
        <p:spPr>
          <a:xfrm>
            <a:off x="2943090" y="2435476"/>
            <a:ext cx="700539" cy="7255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V="1">
            <a:off x="2961639" y="1854161"/>
            <a:ext cx="670560" cy="3657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2962909" y="1877021"/>
            <a:ext cx="673100" cy="3467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2927349" y="1912581"/>
            <a:ext cx="754380" cy="1211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3920626" y="1872944"/>
            <a:ext cx="518160" cy="487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3943486" y="2372054"/>
            <a:ext cx="438150" cy="102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3886336" y="2623515"/>
            <a:ext cx="544830" cy="514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 rot="5400000">
            <a:off x="3659837" y="2537759"/>
            <a:ext cx="399364" cy="46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3083927" y="1744374"/>
            <a:ext cx="434612" cy="1634720"/>
          </a:xfrm>
          <a:prstGeom prst="rect">
            <a:avLst/>
          </a:prstGeom>
          <a:gradFill>
            <a:gsLst>
              <a:gs pos="72000">
                <a:srgbClr val="FFFFFF"/>
              </a:gs>
              <a:gs pos="32000">
                <a:schemeClr val="bg1"/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4147666" y="2677474"/>
            <a:ext cx="84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physical</a:t>
            </a:r>
          </a:p>
          <a:p>
            <a:pPr algn="ctr"/>
            <a:r>
              <a:rPr lang="en-US" sz="1200" dirty="0" smtClean="0"/>
              <a:t>quantities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/>
              <p:nvPr/>
            </p:nvSpPr>
            <p:spPr>
              <a:xfrm>
                <a:off x="1473932" y="1201595"/>
                <a:ext cx="3666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Artificial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eural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etwork (ANN),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400">
                        <a:latin typeface="Cambria Math" panose="02040503050406030204" pitchFamily="18" charset="0"/>
                      </a:rPr>
                      <m:t>NN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32" y="1201595"/>
                <a:ext cx="3666709" cy="307777"/>
              </a:xfrm>
              <a:prstGeom prst="rect">
                <a:avLst/>
              </a:prstGeom>
              <a:blipFill>
                <a:blip r:embed="rId9"/>
                <a:stretch>
                  <a:fillRect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bgerundetes Rechteck 68"/>
          <p:cNvSpPr/>
          <p:nvPr/>
        </p:nvSpPr>
        <p:spPr>
          <a:xfrm>
            <a:off x="5046667" y="1554164"/>
            <a:ext cx="1221728" cy="723401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062432" y="1026195"/>
            <a:ext cx="119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Automatic</a:t>
            </a:r>
          </a:p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differentiation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5161529" y="1638969"/>
            <a:ext cx="1003569" cy="504480"/>
          </a:xfrm>
          <a:prstGeom prst="roundRect">
            <a:avLst>
              <a:gd name="adj" fmla="val 1062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3" name="Gerade Verbindung mit Pfeil 72"/>
          <p:cNvCxnSpPr>
            <a:endCxn id="71" idx="1"/>
          </p:cNvCxnSpPr>
          <p:nvPr/>
        </p:nvCxnSpPr>
        <p:spPr>
          <a:xfrm flipV="1">
            <a:off x="4547616" y="1891209"/>
            <a:ext cx="613913" cy="6081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flipV="1">
            <a:off x="2026920" y="1910080"/>
            <a:ext cx="680720" cy="8839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 flipV="1">
            <a:off x="2032000" y="2362200"/>
            <a:ext cx="624840" cy="4013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2021840" y="2773681"/>
            <a:ext cx="650240" cy="4419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1869753" y="2062454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938670" y="2083817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70" y="2083817"/>
                <a:ext cx="183319" cy="276999"/>
              </a:xfrm>
              <a:prstGeom prst="rect">
                <a:avLst/>
              </a:prstGeom>
              <a:blipFill>
                <a:blip r:embed="rId12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Ellipse 73"/>
          <p:cNvSpPr/>
          <p:nvPr/>
        </p:nvSpPr>
        <p:spPr>
          <a:xfrm>
            <a:off x="1864613" y="2615962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1960107" y="2635015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107" y="2635015"/>
                <a:ext cx="149913" cy="276999"/>
              </a:xfrm>
              <a:prstGeom prst="rect">
                <a:avLst/>
              </a:prstGeom>
              <a:blipFill>
                <a:blip r:embed="rId13"/>
                <a:stretch>
                  <a:fillRect l="-37500" r="-29167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/>
              <p:cNvSpPr txBox="1"/>
              <p:nvPr/>
            </p:nvSpPr>
            <p:spPr>
              <a:xfrm>
                <a:off x="5195548" y="1652357"/>
                <a:ext cx="689050" cy="432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3" name="Textfeld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48" y="1652357"/>
                <a:ext cx="689050" cy="432234"/>
              </a:xfrm>
              <a:prstGeom prst="rect">
                <a:avLst/>
              </a:prstGeom>
              <a:blipFill>
                <a:blip r:embed="rId14"/>
                <a:stretch>
                  <a:fillRect r="-318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feld 88"/>
          <p:cNvSpPr txBox="1"/>
          <p:nvPr/>
        </p:nvSpPr>
        <p:spPr>
          <a:xfrm>
            <a:off x="3043434" y="6479058"/>
            <a:ext cx="165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True solution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1535942" y="29720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input</a:t>
            </a:r>
          </a:p>
          <a:p>
            <a:pPr algn="ctr"/>
            <a:r>
              <a:rPr lang="en-US" sz="1200" dirty="0" smtClean="0"/>
              <a:t>coordinates</a:t>
            </a:r>
            <a:endParaRPr lang="en-US" sz="1200" dirty="0"/>
          </a:p>
        </p:txBody>
      </p:sp>
      <p:sp>
        <p:nvSpPr>
          <p:cNvPr id="63" name="Rechteck 62"/>
          <p:cNvSpPr/>
          <p:nvPr/>
        </p:nvSpPr>
        <p:spPr>
          <a:xfrm>
            <a:off x="5102696" y="2418249"/>
            <a:ext cx="1567682" cy="1003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Compare with boundary, initial, and measured data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5" name="Gerade Verbindung mit Pfeil 64"/>
          <p:cNvCxnSpPr/>
          <p:nvPr/>
        </p:nvCxnSpPr>
        <p:spPr>
          <a:xfrm>
            <a:off x="4538980" y="2506980"/>
            <a:ext cx="553720" cy="2717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4386580" y="2332585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blipFill>
                <a:blip r:embed="rId16"/>
                <a:stretch>
                  <a:fillRect l="-18750" t="-26667" r="-7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06114" y="1649471"/>
            <a:ext cx="4922199" cy="578096"/>
          </a:xfrm>
          <a:prstGeom prst="rect">
            <a:avLst/>
          </a:prstGeom>
        </p:spPr>
      </p:pic>
      <p:grpSp>
        <p:nvGrpSpPr>
          <p:cNvPr id="79" name="Gruppieren 78"/>
          <p:cNvGrpSpPr/>
          <p:nvPr/>
        </p:nvGrpSpPr>
        <p:grpSpPr>
          <a:xfrm>
            <a:off x="8096589" y="2289990"/>
            <a:ext cx="2826960" cy="1001879"/>
            <a:chOff x="8038710" y="2284198"/>
            <a:chExt cx="3543300" cy="1255751"/>
          </a:xfrm>
        </p:grpSpPr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167710" y="3149424"/>
              <a:ext cx="2962275" cy="390525"/>
            </a:xfrm>
            <a:prstGeom prst="rect">
              <a:avLst/>
            </a:prstGeom>
          </p:spPr>
        </p:pic>
        <p:pic>
          <p:nvPicPr>
            <p:cNvPr id="68" name="Grafik 6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38710" y="2284198"/>
              <a:ext cx="3543300" cy="381000"/>
            </a:xfrm>
            <a:prstGeom prst="rect">
              <a:avLst/>
            </a:prstGeom>
          </p:spPr>
        </p:pic>
      </p:grpSp>
      <p:pic>
        <p:nvPicPr>
          <p:cNvPr id="82" name="Grafik 8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61348" y="2628634"/>
            <a:ext cx="2036994" cy="337003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3967" y="3764195"/>
            <a:ext cx="5182110" cy="2594372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6780946" y="3186435"/>
            <a:ext cx="5258877" cy="1304221"/>
            <a:chOff x="6780946" y="3186435"/>
            <a:chExt cx="5258877" cy="1304221"/>
          </a:xfrm>
        </p:grpSpPr>
        <p:sp>
          <p:nvSpPr>
            <p:cNvPr id="125" name="Textfeld 124"/>
            <p:cNvSpPr txBox="1"/>
            <p:nvPr/>
          </p:nvSpPr>
          <p:spPr>
            <a:xfrm>
              <a:off x="7093173" y="3186435"/>
              <a:ext cx="2589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dirty="0" smtClean="0">
                  <a:solidFill>
                    <a:srgbClr val="002658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Loss formulation</a:t>
              </a:r>
              <a:endParaRPr lang="en-US" b="1" dirty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126549" y="3834507"/>
              <a:ext cx="2506591" cy="314729"/>
            </a:xfrm>
            <a:prstGeom prst="rect">
              <a:avLst/>
            </a:prstGeom>
          </p:spPr>
        </p:pic>
        <p:sp>
          <p:nvSpPr>
            <p:cNvPr id="97" name="Textfeld 96"/>
            <p:cNvSpPr txBox="1"/>
            <p:nvPr/>
          </p:nvSpPr>
          <p:spPr>
            <a:xfrm>
              <a:off x="6780946" y="4182879"/>
              <a:ext cx="52588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(Total loss = physics loss + boundary loss + initial cond. loss + data loss</a:t>
              </a:r>
              <a:r>
                <a:rPr lang="de-DE" sz="1400" b="1" dirty="0" smtClean="0">
                  <a:solidFill>
                    <a:srgbClr val="C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  <a:endParaRPr lang="en-US" sz="1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7093173" y="4626595"/>
            <a:ext cx="4800801" cy="1186120"/>
            <a:chOff x="7093173" y="4626595"/>
            <a:chExt cx="4800801" cy="1186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feld 97"/>
                <p:cNvSpPr txBox="1"/>
                <p:nvPr/>
              </p:nvSpPr>
              <p:spPr>
                <a:xfrm>
                  <a:off x="7093173" y="4626595"/>
                  <a:ext cx="48008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b="1" dirty="0" smtClean="0">
                      <a:solidFill>
                        <a:srgbClr val="002658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Use gradient descent (also) to optimize </a:t>
                  </a:r>
                  <a14:m>
                    <m:oMath xmlns:m="http://schemas.openxmlformats.org/officeDocument/2006/math">
                      <m:r>
                        <a:rPr lang="de-DE" b="0" i="0" smtClean="0">
                          <a:solidFill>
                            <a:srgbClr val="002658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{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2658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2658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2658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2658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2658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2658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2658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2658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}</m:t>
                      </m:r>
                    </m:oMath>
                  </a14:m>
                  <a:endParaRPr lang="en-US" dirty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8" name="Textfeld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173" y="4626595"/>
                  <a:ext cx="4800801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889" t="-9836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457126" y="5092715"/>
              <a:ext cx="4420174" cy="720000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>
            <a:off x="944970" y="3668755"/>
            <a:ext cx="5666404" cy="3116312"/>
            <a:chOff x="944970" y="3668755"/>
            <a:chExt cx="5666404" cy="3116312"/>
          </a:xfrm>
        </p:grpSpPr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44970" y="3668755"/>
              <a:ext cx="5666404" cy="2825956"/>
            </a:xfrm>
            <a:prstGeom prst="rect">
              <a:avLst/>
            </a:prstGeom>
          </p:spPr>
        </p:pic>
        <p:sp>
          <p:nvSpPr>
            <p:cNvPr id="100" name="Rechteck 99"/>
            <p:cNvSpPr/>
            <p:nvPr/>
          </p:nvSpPr>
          <p:spPr>
            <a:xfrm>
              <a:off x="3150254" y="6494711"/>
              <a:ext cx="1549713" cy="290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7393919" y="1773645"/>
            <a:ext cx="3587387" cy="1605448"/>
            <a:chOff x="7393919" y="1773645"/>
            <a:chExt cx="3587387" cy="1605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hteck 77"/>
                <p:cNvSpPr/>
                <p:nvPr/>
              </p:nvSpPr>
              <p:spPr>
                <a:xfrm>
                  <a:off x="7393919" y="2350678"/>
                  <a:ext cx="3587387" cy="102841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The goal is to recover the coefficient values,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8" name="Rechteck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3919" y="2350678"/>
                  <a:ext cx="3587387" cy="102841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Ellipse 80"/>
            <p:cNvSpPr/>
            <p:nvPr/>
          </p:nvSpPr>
          <p:spPr>
            <a:xfrm>
              <a:off x="8302918" y="1773645"/>
              <a:ext cx="36004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Ellipse 83"/>
            <p:cNvSpPr/>
            <p:nvPr/>
          </p:nvSpPr>
          <p:spPr>
            <a:xfrm>
              <a:off x="10367938" y="1781265"/>
              <a:ext cx="36004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5" name="Grafik 8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86" name="Rechteck 85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134711" y="6642819"/>
            <a:ext cx="6141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Raissi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2018 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J. </a:t>
            </a:r>
            <a:r>
              <a:rPr lang="en-GB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Comput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Phys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378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(2019) 686–707 </a:t>
            </a:r>
          </a:p>
        </p:txBody>
      </p:sp>
    </p:spTree>
    <p:extLst>
      <p:ext uri="{BB962C8B-B14F-4D97-AF65-F5344CB8AC3E}">
        <p14:creationId xmlns:p14="http://schemas.microsoft.com/office/powerpoint/2010/main" val="11414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575877" y="1310892"/>
            <a:ext cx="7323896" cy="5178189"/>
            <a:chOff x="865621" y="-3246031"/>
            <a:chExt cx="16143939" cy="11414192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/>
            <a:srcRect b="8482"/>
            <a:stretch/>
          </p:blipFill>
          <p:spPr>
            <a:xfrm>
              <a:off x="865621" y="584135"/>
              <a:ext cx="7598441" cy="3481413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7012" y="4462936"/>
              <a:ext cx="7458074" cy="3705225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5210" y="-2740317"/>
              <a:ext cx="8134350" cy="434340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31096" y="2722582"/>
              <a:ext cx="8067675" cy="434340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7"/>
            <a:srcRect b="7136"/>
            <a:stretch/>
          </p:blipFill>
          <p:spPr>
            <a:xfrm>
              <a:off x="877672" y="-3246031"/>
              <a:ext cx="7609837" cy="3537936"/>
            </a:xfrm>
            <a:prstGeom prst="rect">
              <a:avLst/>
            </a:prstGeom>
          </p:spPr>
        </p:pic>
      </p:grpSp>
      <p:sp>
        <p:nvSpPr>
          <p:cNvPr id="17" name="Textfeld 16"/>
          <p:cNvSpPr txBox="1"/>
          <p:nvPr/>
        </p:nvSpPr>
        <p:spPr>
          <a:xfrm>
            <a:off x="831550" y="1903511"/>
            <a:ext cx="165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True solution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67665" y="3697592"/>
            <a:ext cx="199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Predicted solution (PINN)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293906" y="5415785"/>
            <a:ext cx="1223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Absolute error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9849512" y="2371644"/>
                <a:ext cx="1656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Recovered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de-DE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𝝀</m:t>
                        </m:r>
                      </m:e>
                      <m:sub>
                        <m:r>
                          <a:rPr lang="de-DE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400" b="1" dirty="0">
                  <a:solidFill>
                    <a:srgbClr val="C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512" y="2371644"/>
                <a:ext cx="1656533" cy="307777"/>
              </a:xfrm>
              <a:prstGeom prst="rect">
                <a:avLst/>
              </a:prstGeom>
              <a:blipFill>
                <a:blip r:embed="rId8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9849511" y="4808160"/>
                <a:ext cx="1656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Recovered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de-DE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𝝀</m:t>
                        </m:r>
                      </m:e>
                      <m:sub>
                        <m:r>
                          <a:rPr lang="de-DE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400" b="1" dirty="0">
                  <a:solidFill>
                    <a:srgbClr val="C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511" y="4808160"/>
                <a:ext cx="1656533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PINN example: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time-dependent 1d problem </a:t>
            </a: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(inverse Burger’s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eq.)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34711" y="6642819"/>
            <a:ext cx="6141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Raissi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2018 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J. </a:t>
            </a:r>
            <a:r>
              <a:rPr lang="en-GB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Comput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Phys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378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(2019) 686–707 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6"/>
          <a:srcRect l="28570" r="67474" b="93476"/>
          <a:stretch/>
        </p:blipFill>
        <p:spPr>
          <a:xfrm rot="16200000">
            <a:off x="6181400" y="4867176"/>
            <a:ext cx="144780" cy="1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How the training points are sampled?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92379" y="1763956"/>
            <a:ext cx="165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Randomly sampled training points (</a:t>
            </a:r>
            <a:r>
              <a:rPr lang="en-US" sz="1400" b="1" dirty="0" err="1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t,x</a:t>
            </a:r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67665" y="3697592"/>
            <a:ext cx="199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Predicted solution (PINN)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293906" y="5415785"/>
            <a:ext cx="1223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Absolute error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6588819" y="2322339"/>
                <a:ext cx="537522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examples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training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points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are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sampled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randomly</a:t>
                </a:r>
                <a:endParaRPr lang="de-DE" b="1" dirty="0" smtClean="0">
                  <a:solidFill>
                    <a:srgbClr val="002658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ANNs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are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optimized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in a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continuous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space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(-time)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Which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means</a:t>
                </a:r>
                <a:r>
                  <a:rPr lang="en-GB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the PDEs can be “solved implicitly”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No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need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specify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658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𝛥</m:t>
                    </m:r>
                    <m:r>
                      <a:rPr lang="de-DE" b="0" i="1" smtClean="0">
                        <a:solidFill>
                          <a:srgbClr val="002658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658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𝛥</m:t>
                    </m:r>
                    <m:r>
                      <a:rPr lang="de-DE" b="0" i="1" smtClean="0">
                        <a:solidFill>
                          <a:srgbClr val="002658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</m:oMath>
                </a14:m>
                <a:r>
                  <a:rPr lang="en-GB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(only specify min. and max values)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But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it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(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ANNs)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can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also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be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optimized</a:t>
                </a:r>
                <a:r>
                  <a:rPr lang="de-DE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sequentially</a:t>
                </a:r>
                <a:r>
                  <a:rPr lang="de-DE" b="1" baseline="30000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1,2</a:t>
                </a:r>
                <a:endParaRPr lang="en-GB" b="1" baseline="30000" dirty="0">
                  <a:solidFill>
                    <a:srgbClr val="002658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19" y="2322339"/>
                <a:ext cx="5375224" cy="2585323"/>
              </a:xfrm>
              <a:prstGeom prst="rect">
                <a:avLst/>
              </a:prstGeom>
              <a:blipFill>
                <a:blip r:embed="rId7"/>
                <a:stretch>
                  <a:fillRect l="-794" r="-794" b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133200" y="6642819"/>
            <a:ext cx="6141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fr-F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Moseley 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 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2023 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Adv. Comput. Math.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49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62</a:t>
            </a:r>
            <a:endParaRPr lang="fr-FR" sz="1100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1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Krishnapriyan 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 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GB" sz="11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NeurIPS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conference 2021</a:t>
            </a:r>
            <a:r>
              <a:rPr lang="en-GB" sz="11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Preprint: </a:t>
            </a:r>
            <a:r>
              <a:rPr lang="en-GB" sz="1100" dirty="0">
                <a:hlinkClick r:id="rId8"/>
              </a:rPr>
              <a:t>arXiv:2009.03730v1</a:t>
            </a:r>
            <a:r>
              <a:rPr lang="en-GB" sz="1100" dirty="0"/>
              <a:t> </a:t>
            </a:r>
            <a:endParaRPr lang="en-GB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2512" y="1242125"/>
            <a:ext cx="3389587" cy="52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nhaltsplatzhalt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218" y="2849172"/>
            <a:ext cx="2375699" cy="927654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774" y="2903470"/>
            <a:ext cx="1493606" cy="841748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30" y="2257370"/>
            <a:ext cx="1911321" cy="617801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4" y="3892993"/>
            <a:ext cx="1669844" cy="34305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34" y="4343500"/>
            <a:ext cx="2650069" cy="457423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242" y="4888888"/>
            <a:ext cx="3456985" cy="385779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1597318" y="1145407"/>
            <a:ext cx="11154634" cy="4387015"/>
            <a:chOff x="1597318" y="1145407"/>
            <a:chExt cx="11154634" cy="4387015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1597318" y="1145407"/>
              <a:ext cx="10818995" cy="4387015"/>
              <a:chOff x="1597318" y="1145407"/>
              <a:chExt cx="10818995" cy="4387015"/>
            </a:xfrm>
          </p:grpSpPr>
          <p:pic>
            <p:nvPicPr>
              <p:cNvPr id="51" name="Grafik 5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14608" y="3906515"/>
                <a:ext cx="2655647" cy="16259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52" name="Gerade Verbindung mit Pfeil 51"/>
              <p:cNvCxnSpPr/>
              <p:nvPr/>
            </p:nvCxnSpPr>
            <p:spPr>
              <a:xfrm flipH="1">
                <a:off x="7928619" y="1738338"/>
                <a:ext cx="1" cy="38543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mit Pfeil 52"/>
              <p:cNvCxnSpPr/>
              <p:nvPr/>
            </p:nvCxnSpPr>
            <p:spPr>
              <a:xfrm flipH="1">
                <a:off x="7942432" y="2516074"/>
                <a:ext cx="1" cy="554786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hteck 53"/>
              <p:cNvSpPr/>
              <p:nvPr/>
            </p:nvSpPr>
            <p:spPr>
              <a:xfrm>
                <a:off x="6775994" y="3068462"/>
                <a:ext cx="2305245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Construct a lookup table (following the LFA or LMEA approaches)</a:t>
                </a:r>
                <a:endParaRPr lang="en-US" sz="1600" b="1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6264782" y="1145407"/>
                <a:ext cx="3327670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Solve</a:t>
                </a:r>
              </a:p>
              <a:p>
                <a:pPr algn="ctr"/>
                <a:r>
                  <a:rPr lang="en-US" sz="16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Boltzmann equation (BE) for electrons</a:t>
                </a:r>
                <a:r>
                  <a:rPr lang="en-US" sz="1600" b="1" baseline="300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</a:t>
                </a:r>
                <a:endParaRPr lang="en-US" sz="1600" b="1" baseline="30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7" name="Rechteck 56"/>
              <p:cNvSpPr/>
              <p:nvPr/>
            </p:nvSpPr>
            <p:spPr>
              <a:xfrm>
                <a:off x="6333100" y="2131458"/>
                <a:ext cx="3191035" cy="5847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Rate and transport coefficients</a:t>
                </a:r>
              </a:p>
              <a:p>
                <a:pPr algn="ctr"/>
                <a:r>
                  <a:rPr lang="de-DE" sz="16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</a:t>
                </a:r>
                <a:r>
                  <a:rPr lang="en-US" sz="1600" i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</a:t>
                </a:r>
                <a:r>
                  <a:rPr lang="en-US" sz="1600" baseline="-250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</a:t>
                </a:r>
                <a:r>
                  <a:rPr lang="en-US" sz="16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:r>
                  <a:rPr lang="en-US" sz="1600" i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</a:t>
                </a:r>
                <a:r>
                  <a:rPr lang="en-US" sz="1600" baseline="-250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</a:t>
                </a:r>
                <a:r>
                  <a:rPr lang="en-US" sz="16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:r>
                  <a:rPr lang="en-US" sz="1600" i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</a:t>
                </a:r>
                <a:r>
                  <a:rPr lang="en-US" sz="1600" i="1" baseline="-250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j</a:t>
                </a:r>
                <a:r>
                  <a:rPr lang="en-US" sz="1600" i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</a:t>
                </a:r>
                <a:r>
                  <a:rPr lang="en-US" sz="16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…)</a:t>
                </a:r>
                <a:endParaRPr lang="en-US" sz="1600" b="1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9264749" y="3194630"/>
                <a:ext cx="31515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LFA: Local Field Approximation</a:t>
                </a:r>
              </a:p>
              <a:p>
                <a:r>
                  <a:rPr lang="en-US" sz="14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LMEA: Local Mean Energy Approximation</a:t>
                </a:r>
                <a:endParaRPr lang="en-US" sz="1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" name="Ellipse 4"/>
              <p:cNvSpPr/>
              <p:nvPr/>
            </p:nvSpPr>
            <p:spPr>
              <a:xfrm>
                <a:off x="2907958" y="3137625"/>
                <a:ext cx="360040" cy="36004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1597318" y="4423881"/>
                <a:ext cx="360040" cy="36004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2798230" y="4423881"/>
                <a:ext cx="360040" cy="36004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7" name="Textfeld 86"/>
            <p:cNvSpPr txBox="1"/>
            <p:nvPr/>
          </p:nvSpPr>
          <p:spPr>
            <a:xfrm>
              <a:off x="9600388" y="2272715"/>
              <a:ext cx="31515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Integrate over the EEDFs</a:t>
              </a:r>
              <a:endParaRPr lang="en-US" sz="1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9600388" y="1284082"/>
              <a:ext cx="31515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Obtain the EEDFs (</a:t>
              </a:r>
              <a:r>
                <a:rPr lang="en-US" sz="1400" i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f</a:t>
              </a:r>
              <a:r>
                <a:rPr lang="en-US" sz="1400" baseline="-250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0</a:t>
              </a:r>
              <a:r>
                <a:rPr lang="en-US" sz="14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00" i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,f</a:t>
              </a:r>
              <a:r>
                <a:rPr lang="en-US" sz="1400" baseline="-250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  <a:r>
                <a:rPr lang="en-US" sz="1400" i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…</a:t>
              </a:r>
              <a:r>
                <a:rPr lang="en-US" sz="1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  <a:endParaRPr lang="en-US" sz="1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>
                <a:defRPr/>
              </a:pPr>
              <a:t>14</a:t>
            </a:fld>
            <a:endParaRPr lang="de-DE" altLang="de-DE" sz="16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740276" y="1683594"/>
            <a:ext cx="208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Fluid-Poisson model</a:t>
            </a:r>
            <a:r>
              <a:rPr lang="en-US" b="1" u="sng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lang="en-US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38170" y="6643980"/>
            <a:ext cx="4349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Jovanović 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2023 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Plasma Sources </a:t>
            </a:r>
            <a:r>
              <a:rPr lang="fr-FR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Sci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fr-FR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Technol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32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044003</a:t>
            </a:r>
          </a:p>
          <a:p>
            <a:r>
              <a:rPr lang="fr-FR" sz="11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Leyh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H, </a:t>
            </a:r>
            <a:r>
              <a:rPr lang="en-GB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Loffhagen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D and Winkler R 1998 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Comput. Phys. </a:t>
            </a:r>
            <a:r>
              <a:rPr lang="en-GB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Commun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113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33</a:t>
            </a:r>
            <a:endParaRPr lang="en-GB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428579" y="238160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(Balance eq.)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428579" y="3875062"/>
            <a:ext cx="15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(Poisson’s eq.)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428579" y="4387545"/>
            <a:ext cx="182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(Electron flux eq.)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428579" y="4905335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(Particle flux eq.)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428579" y="3128333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(Source term)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9" name="Titel 1"/>
          <p:cNvSpPr txBox="1">
            <a:spLocks/>
          </p:cNvSpPr>
          <p:nvPr/>
        </p:nvSpPr>
        <p:spPr bwMode="auto">
          <a:xfrm>
            <a:off x="1899537" y="422186"/>
            <a:ext cx="9765758" cy="59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1E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5pPr>
            <a:lvl6pPr marL="63020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6pPr>
            <a:lvl7pPr marL="12604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7pPr>
            <a:lvl8pPr marL="1890613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8pPr>
            <a:lvl9pPr marL="252081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Improving the fluid-Poisson model with PINN</a:t>
            </a:r>
            <a:endParaRPr lang="en-US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82" name="Gruppieren 81"/>
          <p:cNvGrpSpPr/>
          <p:nvPr/>
        </p:nvGrpSpPr>
        <p:grpSpPr>
          <a:xfrm>
            <a:off x="6614608" y="3916792"/>
            <a:ext cx="5801705" cy="2019383"/>
            <a:chOff x="6614608" y="3916792"/>
            <a:chExt cx="5801705" cy="2019383"/>
          </a:xfrm>
        </p:grpSpPr>
        <p:sp>
          <p:nvSpPr>
            <p:cNvPr id="83" name="Rechteck 82"/>
            <p:cNvSpPr/>
            <p:nvPr/>
          </p:nvSpPr>
          <p:spPr>
            <a:xfrm>
              <a:off x="9746992" y="4165399"/>
              <a:ext cx="2669321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Apply machine learning</a:t>
              </a:r>
              <a:r>
                <a:rPr lang="en-US" sz="16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600" b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(PINN) to improve the efficiency of rate and transport coefficient determination</a:t>
              </a:r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6706550" y="5628398"/>
              <a:ext cx="43751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*for large simulations and multidimensional lookup tables</a:t>
              </a:r>
              <a:endParaRPr lang="en-US" sz="1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5" name="Rechteck 84"/>
            <p:cNvSpPr/>
            <p:nvPr/>
          </p:nvSpPr>
          <p:spPr>
            <a:xfrm>
              <a:off x="6614608" y="3916792"/>
              <a:ext cx="2655647" cy="161563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Inefficient*</a:t>
              </a:r>
              <a:endParaRPr lang="en-US" sz="3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86" name="Gerade Verbindung mit Pfeil 85"/>
            <p:cNvCxnSpPr/>
            <p:nvPr/>
          </p:nvCxnSpPr>
          <p:spPr>
            <a:xfrm flipV="1">
              <a:off x="9432475" y="4719468"/>
              <a:ext cx="29247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hteck 43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200" y="1738800"/>
            <a:ext cx="7254587" cy="1381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256400" y="1234127"/>
                <a:ext cx="9174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Start with the </a:t>
                </a:r>
                <a:r>
                  <a:rPr lang="en-US" b="1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two-term BE </a:t>
                </a:r>
                <a:r>
                  <a:rPr lang="en-US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under hydrodynamic conditions. Equation for isotropic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305D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305D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05D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</a:t>
                </a:r>
                <a:endParaRPr lang="en-US" dirty="0">
                  <a:solidFill>
                    <a:srgbClr val="003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400" y="1234127"/>
                <a:ext cx="9174627" cy="369332"/>
              </a:xfrm>
              <a:prstGeom prst="rect">
                <a:avLst/>
              </a:prstGeom>
              <a:blipFill>
                <a:blip r:embed="rId3"/>
                <a:stretch>
                  <a:fillRect l="-5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1256400" y="324326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de-DE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ith</a:t>
            </a:r>
            <a:endParaRPr lang="en-US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176" y="3636837"/>
            <a:ext cx="7837139" cy="13806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166" y="5706715"/>
            <a:ext cx="2942501" cy="648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256400" y="5130651"/>
                <a:ext cx="8920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Equation for the first anisotropic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305D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305D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05D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                     With the mean free path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305D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𝜆</m:t>
                    </m:r>
                    <m:r>
                      <a:rPr lang="de-DE" i="1">
                        <a:solidFill>
                          <a:srgbClr val="00305D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de-DE" i="1">
                        <a:solidFill>
                          <a:srgbClr val="00305D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𝑈</m:t>
                    </m:r>
                    <m:r>
                      <a:rPr lang="de-DE" i="1">
                        <a:solidFill>
                          <a:srgbClr val="00305D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 </m:t>
                    </m:r>
                  </m:oMath>
                </a14:m>
                <a:r>
                  <a:rPr lang="en-US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</a:t>
                </a:r>
                <a:endParaRPr lang="en-US" dirty="0">
                  <a:solidFill>
                    <a:srgbClr val="003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400" y="5130651"/>
                <a:ext cx="8920584" cy="369332"/>
              </a:xfrm>
              <a:prstGeom prst="rect">
                <a:avLst/>
              </a:prstGeom>
              <a:blipFill>
                <a:blip r:embed="rId6"/>
                <a:stretch>
                  <a:fillRect l="-547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843" y="5505857"/>
            <a:ext cx="5205629" cy="105488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0693275" y="1938751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(1)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55242" y="5800157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33200" y="6642000"/>
            <a:ext cx="6141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Leyh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H, </a:t>
            </a:r>
            <a:r>
              <a:rPr lang="en-GB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Loffhagen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D and Winkler R 1998 </a:t>
            </a:r>
            <a:r>
              <a:rPr lang="en-GB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Comput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Phys.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Commun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113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33</a:t>
            </a:r>
            <a:endParaRPr lang="en-GB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Governing equation – 1/2 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56400" y="1234127"/>
            <a:ext cx="34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Plug equation (2) into equation (1):</a:t>
            </a:r>
            <a:endParaRPr lang="en-US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00" y="1674267"/>
            <a:ext cx="7923101" cy="138911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/>
          <a:srcRect t="50006"/>
          <a:stretch/>
        </p:blipFill>
        <p:spPr>
          <a:xfrm>
            <a:off x="2412355" y="3664017"/>
            <a:ext cx="8480617" cy="218671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256400" y="3215130"/>
            <a:ext cx="812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Expand the equation above using the product rule to get rid of the nested derivatives:</a:t>
            </a:r>
            <a:endParaRPr lang="en-US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461375" y="2500583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PINN friendly</a:t>
            </a:r>
            <a:endParaRPr lang="en-US" b="1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461375" y="5196133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PINN friendly</a:t>
            </a:r>
            <a:endParaRPr lang="en-US" b="1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0909299" y="4546213"/>
            <a:ext cx="1485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(DE residual)</a:t>
            </a:r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3200" y="6642000"/>
            <a:ext cx="6141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Leyh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H, </a:t>
            </a:r>
            <a:r>
              <a:rPr lang="en-GB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Loffhagen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D and Winkler R 1998 </a:t>
            </a:r>
            <a:r>
              <a:rPr lang="en-GB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Comput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Phys.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Commun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113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33</a:t>
            </a:r>
            <a:endParaRPr lang="en-GB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417001" y="2595239"/>
            <a:ext cx="144016" cy="322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Governing equation – 2/2 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56400" y="1234127"/>
            <a:ext cx="34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Plug equation (2) into equation (1):</a:t>
            </a:r>
            <a:endParaRPr lang="en-US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00" y="1674267"/>
            <a:ext cx="7923101" cy="138911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/>
          <a:srcRect t="-1028" b="50919"/>
          <a:stretch/>
        </p:blipFill>
        <p:spPr>
          <a:xfrm>
            <a:off x="2412355" y="3650400"/>
            <a:ext cx="8480617" cy="219173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256400" y="3215130"/>
            <a:ext cx="812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Expand the equation above using the product rule to get rid of the nested derivatives:</a:t>
            </a:r>
            <a:endParaRPr lang="en-US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461375" y="2500583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PINN friendly</a:t>
            </a:r>
            <a:endParaRPr lang="en-US" b="1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461375" y="5196133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PINN friendly</a:t>
            </a:r>
            <a:endParaRPr lang="en-US" b="1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64283" y="5987308"/>
            <a:ext cx="46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1818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Calculated using automatic-differentiation at </a:t>
            </a:r>
            <a:r>
              <a:rPr lang="en-US" b="1" dirty="0" smtClean="0">
                <a:solidFill>
                  <a:srgbClr val="01818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 iteration </a:t>
            </a:r>
            <a:r>
              <a:rPr lang="en-US" dirty="0" smtClean="0">
                <a:solidFill>
                  <a:srgbClr val="01818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during training</a:t>
            </a:r>
            <a:endParaRPr lang="en-US" dirty="0">
              <a:solidFill>
                <a:srgbClr val="01818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66654" y="5991377"/>
            <a:ext cx="428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BF00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Calculated using conventional method </a:t>
            </a:r>
            <a:r>
              <a:rPr lang="en-US" b="1" dirty="0" smtClean="0">
                <a:solidFill>
                  <a:srgbClr val="BF00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en-US" dirty="0" smtClean="0">
                <a:solidFill>
                  <a:srgbClr val="BF00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 smtClean="0">
                <a:solidFill>
                  <a:srgbClr val="BF00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</a:t>
            </a:r>
            <a:r>
              <a:rPr lang="en-US" dirty="0" smtClean="0">
                <a:solidFill>
                  <a:srgbClr val="BF00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the beginning of training</a:t>
            </a:r>
            <a:endParaRPr lang="en-US" dirty="0">
              <a:solidFill>
                <a:srgbClr val="BF003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412355" y="3601801"/>
            <a:ext cx="8529448" cy="2264307"/>
          </a:xfrm>
          <a:prstGeom prst="rect">
            <a:avLst/>
          </a:prstGeom>
          <a:noFill/>
          <a:ln w="28575">
            <a:solidFill>
              <a:srgbClr val="003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909299" y="4546213"/>
            <a:ext cx="1485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(DE residual)</a:t>
            </a:r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33200" y="6642000"/>
            <a:ext cx="6141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Leyh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H, </a:t>
            </a:r>
            <a:r>
              <a:rPr lang="en-GB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Loffhagen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D and Winkler R 1998 </a:t>
            </a:r>
            <a:r>
              <a:rPr lang="en-GB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Comput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Phys.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Commun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113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33</a:t>
            </a:r>
            <a:endParaRPr lang="en-GB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417001" y="2595239"/>
            <a:ext cx="144016" cy="322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Governing equation – 2/2 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18</a:t>
            </a:fld>
            <a:endParaRPr lang="de-DE" altLang="de-DE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256399" y="1153308"/>
                <a:ext cx="10300971" cy="3996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b="1" dirty="0" smtClean="0">
                  <a:solidFill>
                    <a:srgbClr val="003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b="1" dirty="0">
                  <a:solidFill>
                    <a:srgbClr val="003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Reactions: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b="1" dirty="0" smtClean="0">
                  <a:solidFill>
                    <a:srgbClr val="003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b="1" dirty="0" smtClean="0">
                  <a:solidFill>
                    <a:srgbClr val="003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Conditions:</a:t>
                </a:r>
              </a:p>
              <a:p>
                <a:pPr marL="91440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Gas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0305D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305D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305D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gas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 = 273.14 K</a:t>
                </a:r>
              </a:p>
              <a:p>
                <a:pPr marL="91440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Pressure (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305D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 = 133.322 Pa</a:t>
                </a:r>
              </a:p>
              <a:p>
                <a:pPr marL="91440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Varying reduced electric fields or mean electron energy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b="1" dirty="0" smtClean="0">
                  <a:solidFill>
                    <a:srgbClr val="003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b="1" dirty="0">
                  <a:solidFill>
                    <a:srgbClr val="003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b="1" dirty="0" smtClean="0">
                  <a:solidFill>
                    <a:srgbClr val="003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b="1" dirty="0" smtClean="0">
                  <a:solidFill>
                    <a:srgbClr val="003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rgbClr val="00305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Cross-sections:</a:t>
                </a:r>
                <a:endParaRPr lang="en-US" b="1" dirty="0">
                  <a:solidFill>
                    <a:srgbClr val="003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399" y="1153308"/>
                <a:ext cx="10300971" cy="3996479"/>
              </a:xfrm>
              <a:prstGeom prst="rect">
                <a:avLst/>
              </a:prstGeom>
              <a:blipFill>
                <a:blip r:embed="rId3"/>
                <a:stretch>
                  <a:fillRect l="-355" b="-1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843" y="3762500"/>
            <a:ext cx="4040957" cy="28619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3200" y="6642000"/>
            <a:ext cx="6141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Yamabe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Buckman, and 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Phelps 1983 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Phys. Rev. </a:t>
            </a:r>
            <a:r>
              <a:rPr lang="en-GB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27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1345</a:t>
            </a:r>
            <a:endParaRPr lang="en-GB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PHELPS 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database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http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://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www.lxcat.laplace.univ-tlse.fr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retrieved June 4, 2013.</a:t>
            </a:r>
            <a:endParaRPr lang="en-GB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571" y="1129215"/>
            <a:ext cx="6837717" cy="1481062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1899537" y="422186"/>
            <a:ext cx="9765758" cy="59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1E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5pPr>
            <a:lvl6pPr marL="63020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6pPr>
            <a:lvl7pPr marL="12604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7pPr>
            <a:lvl8pPr marL="1890613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8pPr>
            <a:lvl9pPr marL="252081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Reaction scheme and cross-section data for electrons in Argon gas</a:t>
            </a:r>
            <a:endParaRPr lang="en-US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774201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19</a:t>
            </a:fld>
            <a:endParaRPr lang="de-DE" altLang="de-DE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Inhaltsplatzhalter 6"/>
          <p:cNvSpPr txBox="1">
            <a:spLocks/>
          </p:cNvSpPr>
          <p:nvPr/>
        </p:nvSpPr>
        <p:spPr bwMode="auto">
          <a:xfrm>
            <a:off x="2171464" y="1014906"/>
            <a:ext cx="10153251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t" anchorCtr="0" compatLnSpc="1">
            <a:prstTxWarp prst="textNoShape">
              <a:avLst/>
            </a:prstTxWarp>
          </a:bodyPr>
          <a:lstStyle>
            <a:lvl1pPr marL="471488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1049338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</a:defRPr>
            </a:lvl2pPr>
            <a:lvl3pPr marL="1731963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</a:defRPr>
            </a:lvl3pPr>
            <a:lvl4pPr marL="2362200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</a:defRPr>
            </a:lvl4pPr>
            <a:lvl5pPr marL="2992438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3623676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4253880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4884085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5514289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3" name="Grafik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15" name="Titel 1"/>
          <p:cNvSpPr txBox="1">
            <a:spLocks/>
          </p:cNvSpPr>
          <p:nvPr/>
        </p:nvSpPr>
        <p:spPr bwMode="auto">
          <a:xfrm>
            <a:off x="1899537" y="422186"/>
            <a:ext cx="9765758" cy="59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1E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5pPr>
            <a:lvl6pPr marL="63020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6pPr>
            <a:lvl7pPr marL="12604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7pPr>
            <a:lvl8pPr marL="1890613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8pPr>
            <a:lvl9pPr marL="252081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PINN example: parametrically solve the electron Boltzmann equation</a:t>
            </a:r>
            <a:endParaRPr lang="en-US" b="1" kern="0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7835308" y="2575704"/>
            <a:ext cx="1221728" cy="2014813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9495908" y="3171261"/>
            <a:ext cx="127000" cy="157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9495908" y="3793380"/>
            <a:ext cx="127000" cy="157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9703231" y="3793901"/>
            <a:ext cx="127000" cy="157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4582574" y="2579092"/>
            <a:ext cx="3121152" cy="2011426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2" name="Gerade Verbindung mit Pfeil 21"/>
          <p:cNvCxnSpPr>
            <a:endCxn id="27" idx="3"/>
          </p:cNvCxnSpPr>
          <p:nvPr/>
        </p:nvCxnSpPr>
        <p:spPr>
          <a:xfrm flipV="1">
            <a:off x="4881830" y="2953081"/>
            <a:ext cx="676367" cy="10239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4889450" y="3416772"/>
            <a:ext cx="619857" cy="5602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4889450" y="3984636"/>
            <a:ext cx="636230" cy="257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5509593" y="3212145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509592" y="266979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509591" y="4154500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5579687" y="269892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687" y="2698926"/>
                <a:ext cx="193193" cy="276999"/>
              </a:xfrm>
              <a:prstGeom prst="rect">
                <a:avLst/>
              </a:prstGeom>
              <a:blipFill>
                <a:blip r:embed="rId3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5580100" y="3246650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00" y="3246650"/>
                <a:ext cx="193193" cy="276999"/>
              </a:xfrm>
              <a:prstGeom prst="rect">
                <a:avLst/>
              </a:prstGeom>
              <a:blipFill>
                <a:blip r:embed="rId4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580100" y="41838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00" y="4183893"/>
                <a:ext cx="193193" cy="276999"/>
              </a:xfrm>
              <a:prstGeom prst="rect">
                <a:avLst/>
              </a:prstGeom>
              <a:blipFill>
                <a:blip r:embed="rId5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lipse 31"/>
          <p:cNvSpPr/>
          <p:nvPr/>
        </p:nvSpPr>
        <p:spPr>
          <a:xfrm>
            <a:off x="6465903" y="3212145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465902" y="266979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465901" y="4154500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6535997" y="269892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997" y="2698926"/>
                <a:ext cx="193193" cy="276999"/>
              </a:xfrm>
              <a:prstGeom prst="rect">
                <a:avLst/>
              </a:prstGeom>
              <a:blipFill>
                <a:blip r:embed="rId6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6536410" y="3246650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410" y="3246650"/>
                <a:ext cx="193193" cy="276999"/>
              </a:xfrm>
              <a:prstGeom prst="rect">
                <a:avLst/>
              </a:prstGeom>
              <a:blipFill>
                <a:blip r:embed="rId7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6536410" y="41838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410" y="4183893"/>
                <a:ext cx="193193" cy="276999"/>
              </a:xfrm>
              <a:prstGeom prst="rect">
                <a:avLst/>
              </a:prstGeom>
              <a:blipFill>
                <a:blip r:embed="rId8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feld 37"/>
          <p:cNvSpPr txBox="1"/>
          <p:nvPr/>
        </p:nvSpPr>
        <p:spPr>
          <a:xfrm rot="5400000">
            <a:off x="5570279" y="3593262"/>
            <a:ext cx="3978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5841484" y="2835739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5841484" y="3375911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5848255" y="4329697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5807620" y="3497048"/>
            <a:ext cx="708660" cy="7200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5771103" y="2971268"/>
            <a:ext cx="764227" cy="1206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26" idx="5"/>
          </p:cNvCxnSpPr>
          <p:nvPr/>
        </p:nvCxnSpPr>
        <p:spPr>
          <a:xfrm>
            <a:off x="5792881" y="3495433"/>
            <a:ext cx="700539" cy="7255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5811430" y="2914118"/>
            <a:ext cx="670560" cy="3657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5812700" y="2936978"/>
            <a:ext cx="673100" cy="3467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5777140" y="2972538"/>
            <a:ext cx="754380" cy="1211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6770417" y="2932901"/>
            <a:ext cx="518160" cy="487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bgerundetes Rechteck 48"/>
          <p:cNvSpPr/>
          <p:nvPr/>
        </p:nvSpPr>
        <p:spPr>
          <a:xfrm>
            <a:off x="9725355" y="3385149"/>
            <a:ext cx="1481955" cy="350438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9738293" y="3390510"/>
            <a:ext cx="1501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Compute residuals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Abgerundetes Rechteck 50"/>
          <p:cNvSpPr/>
          <p:nvPr/>
        </p:nvSpPr>
        <p:spPr>
          <a:xfrm>
            <a:off x="8074710" y="3291731"/>
            <a:ext cx="757089" cy="5170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8113182" y="3307928"/>
                <a:ext cx="689050" cy="445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4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de-DE" sz="140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182" y="3307928"/>
                <a:ext cx="689050" cy="445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feld 52"/>
          <p:cNvSpPr txBox="1"/>
          <p:nvPr/>
        </p:nvSpPr>
        <p:spPr>
          <a:xfrm>
            <a:off x="7851073" y="2047735"/>
            <a:ext cx="119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Automatic</a:t>
            </a:r>
          </a:p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differentiation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Abgerundetes Rechteck 54"/>
          <p:cNvSpPr/>
          <p:nvPr/>
        </p:nvSpPr>
        <p:spPr>
          <a:xfrm>
            <a:off x="8633925" y="4959069"/>
            <a:ext cx="2871336" cy="874392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6" name="Gerade Verbindung mit Pfeil 55"/>
          <p:cNvCxnSpPr/>
          <p:nvPr/>
        </p:nvCxnSpPr>
        <p:spPr>
          <a:xfrm>
            <a:off x="10919278" y="3733051"/>
            <a:ext cx="0" cy="12273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aute 56"/>
          <p:cNvSpPr/>
          <p:nvPr/>
        </p:nvSpPr>
        <p:spPr>
          <a:xfrm>
            <a:off x="5004643" y="5005198"/>
            <a:ext cx="2291327" cy="683786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Converged?</a:t>
            </a:r>
            <a:endParaRPr lang="en-US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8" name="Gerade Verbindung mit Pfeil 57"/>
          <p:cNvCxnSpPr/>
          <p:nvPr/>
        </p:nvCxnSpPr>
        <p:spPr>
          <a:xfrm flipH="1">
            <a:off x="7306221" y="5347952"/>
            <a:ext cx="132592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bgerundetes Rechteck 59"/>
          <p:cNvSpPr/>
          <p:nvPr/>
        </p:nvSpPr>
        <p:spPr>
          <a:xfrm>
            <a:off x="3929262" y="5136078"/>
            <a:ext cx="669073" cy="4237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End</a:t>
            </a:r>
            <a:endParaRPr lang="en-GB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 flipH="1">
            <a:off x="4598335" y="5347951"/>
            <a:ext cx="429443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6793277" y="3432011"/>
            <a:ext cx="438150" cy="102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V="1">
            <a:off x="6736127" y="3683472"/>
            <a:ext cx="544830" cy="514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6" idx="6"/>
            <a:endCxn id="51" idx="1"/>
          </p:cNvCxnSpPr>
          <p:nvPr/>
        </p:nvCxnSpPr>
        <p:spPr>
          <a:xfrm flipV="1">
            <a:off x="7568264" y="3550266"/>
            <a:ext cx="506446" cy="822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 rot="5400000">
            <a:off x="6509628" y="3597716"/>
            <a:ext cx="399364" cy="46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7236371" y="3392542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7307664" y="3431788"/>
                <a:ext cx="194220" cy="227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664" y="3431788"/>
                <a:ext cx="194220" cy="227563"/>
              </a:xfrm>
              <a:prstGeom prst="rect">
                <a:avLst/>
              </a:prstGeom>
              <a:blipFill>
                <a:blip r:embed="rId10"/>
                <a:stretch>
                  <a:fillRect l="-34375" t="-16216" r="-59375" b="-32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Gerade Verbindung mit Pfeil 67"/>
          <p:cNvCxnSpPr>
            <a:stCxn id="51" idx="3"/>
            <a:endCxn id="50" idx="1"/>
          </p:cNvCxnSpPr>
          <p:nvPr/>
        </p:nvCxnSpPr>
        <p:spPr>
          <a:xfrm flipV="1">
            <a:off x="8831799" y="3544399"/>
            <a:ext cx="906494" cy="586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8668439" y="4913283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Loss function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2" name="Gerade Verbindung mit Pfeil 71"/>
          <p:cNvCxnSpPr>
            <a:endCxn id="27" idx="2"/>
          </p:cNvCxnSpPr>
          <p:nvPr/>
        </p:nvCxnSpPr>
        <p:spPr>
          <a:xfrm flipV="1">
            <a:off x="4874210" y="2835740"/>
            <a:ext cx="635382" cy="4630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endCxn id="26" idx="2"/>
          </p:cNvCxnSpPr>
          <p:nvPr/>
        </p:nvCxnSpPr>
        <p:spPr>
          <a:xfrm>
            <a:off x="4870400" y="3306456"/>
            <a:ext cx="639193" cy="716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endCxn id="28" idx="1"/>
          </p:cNvCxnSpPr>
          <p:nvPr/>
        </p:nvCxnSpPr>
        <p:spPr>
          <a:xfrm>
            <a:off x="4878020" y="3310266"/>
            <a:ext cx="680176" cy="8928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/>
          <p:cNvSpPr/>
          <p:nvPr/>
        </p:nvSpPr>
        <p:spPr>
          <a:xfrm>
            <a:off x="4719544" y="3804074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feld 75"/>
              <p:cNvSpPr txBox="1"/>
              <p:nvPr/>
            </p:nvSpPr>
            <p:spPr>
              <a:xfrm>
                <a:off x="4788526" y="3834903"/>
                <a:ext cx="216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6" name="Textfeld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26" y="3834903"/>
                <a:ext cx="216085" cy="276999"/>
              </a:xfrm>
              <a:prstGeom prst="rect">
                <a:avLst/>
              </a:prstGeom>
              <a:blipFill>
                <a:blip r:embed="rId11"/>
                <a:stretch>
                  <a:fillRect l="-28571" r="-2285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Ellipse 76"/>
          <p:cNvSpPr/>
          <p:nvPr/>
        </p:nvSpPr>
        <p:spPr>
          <a:xfrm>
            <a:off x="4719544" y="3115802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/>
              <p:cNvSpPr txBox="1"/>
              <p:nvPr/>
            </p:nvSpPr>
            <p:spPr>
              <a:xfrm>
                <a:off x="4735128" y="3193627"/>
                <a:ext cx="300723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𝐸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/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𝑁</m:t>
                      </m:r>
                    </m:oMath>
                  </m:oMathPara>
                </a14:m>
                <a:endParaRPr lang="en-GB" sz="11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8" name="Textfeld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128" y="3193627"/>
                <a:ext cx="300723" cy="169277"/>
              </a:xfrm>
              <a:prstGeom prst="rect">
                <a:avLst/>
              </a:prstGeom>
              <a:blipFill>
                <a:blip r:embed="rId12"/>
                <a:stretch>
                  <a:fillRect l="-10204" r="-10204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7008542" y="1430756"/>
                <a:ext cx="493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542" y="1430756"/>
                <a:ext cx="493981" cy="276999"/>
              </a:xfrm>
              <a:prstGeom prst="rect">
                <a:avLst/>
              </a:prstGeom>
              <a:blipFill>
                <a:blip r:embed="rId13"/>
                <a:stretch>
                  <a:fillRect l="-11111" t="-4444" r="-987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hteck 94"/>
          <p:cNvSpPr/>
          <p:nvPr/>
        </p:nvSpPr>
        <p:spPr>
          <a:xfrm>
            <a:off x="5947476" y="2750344"/>
            <a:ext cx="331875" cy="1666095"/>
          </a:xfrm>
          <a:prstGeom prst="rect">
            <a:avLst/>
          </a:prstGeom>
          <a:gradFill>
            <a:gsLst>
              <a:gs pos="72000">
                <a:srgbClr val="FFFFFF"/>
              </a:gs>
              <a:gs pos="32000">
                <a:schemeClr val="bg1"/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96" name="Gekrümmter Verbinder 95"/>
          <p:cNvCxnSpPr>
            <a:stCxn id="77" idx="0"/>
            <a:endCxn id="49" idx="0"/>
          </p:cNvCxnSpPr>
          <p:nvPr/>
        </p:nvCxnSpPr>
        <p:spPr>
          <a:xfrm rot="16200000" flipH="1">
            <a:off x="7541238" y="460054"/>
            <a:ext cx="269347" cy="5580842"/>
          </a:xfrm>
          <a:prstGeom prst="curvedConnector3">
            <a:avLst>
              <a:gd name="adj1" fmla="val -490067"/>
            </a:avLst>
          </a:prstGeom>
          <a:ln w="38100">
            <a:solidFill>
              <a:srgbClr val="0026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krümmter Verbinder 96"/>
          <p:cNvCxnSpPr>
            <a:stCxn id="66" idx="0"/>
            <a:endCxn id="49" idx="0"/>
          </p:cNvCxnSpPr>
          <p:nvPr/>
        </p:nvCxnSpPr>
        <p:spPr>
          <a:xfrm rot="5400000" flipH="1" flipV="1">
            <a:off x="8930629" y="1856839"/>
            <a:ext cx="7393" cy="3064015"/>
          </a:xfrm>
          <a:prstGeom prst="curvedConnector3">
            <a:avLst>
              <a:gd name="adj1" fmla="val 10029122"/>
            </a:avLst>
          </a:prstGeom>
          <a:ln w="38100">
            <a:solidFill>
              <a:srgbClr val="0026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krümmter Verbinder 97"/>
          <p:cNvCxnSpPr>
            <a:stCxn id="75" idx="4"/>
            <a:endCxn id="49" idx="2"/>
          </p:cNvCxnSpPr>
          <p:nvPr/>
        </p:nvCxnSpPr>
        <p:spPr>
          <a:xfrm rot="5400000" flipH="1" flipV="1">
            <a:off x="7475722" y="1145356"/>
            <a:ext cx="400380" cy="5580842"/>
          </a:xfrm>
          <a:prstGeom prst="curvedConnector3">
            <a:avLst>
              <a:gd name="adj1" fmla="val -195395"/>
            </a:avLst>
          </a:prstGeom>
          <a:ln w="38100">
            <a:solidFill>
              <a:srgbClr val="0026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6113645" y="4698296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Gerade Verbindung mit Pfeil 58"/>
          <p:cNvCxnSpPr/>
          <p:nvPr/>
        </p:nvCxnSpPr>
        <p:spPr>
          <a:xfrm flipV="1">
            <a:off x="6150306" y="4590518"/>
            <a:ext cx="0" cy="41482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Grafik 8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41271" y="5230146"/>
            <a:ext cx="2065910" cy="351386"/>
          </a:xfrm>
          <a:prstGeom prst="rect">
            <a:avLst/>
          </a:prstGeom>
        </p:spPr>
      </p:pic>
      <p:sp>
        <p:nvSpPr>
          <p:cNvPr id="54" name="Textfeld 53"/>
          <p:cNvSpPr txBox="1"/>
          <p:nvPr/>
        </p:nvSpPr>
        <p:spPr>
          <a:xfrm>
            <a:off x="4985598" y="2267928"/>
            <a:ext cx="23521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Artificial neural network (ANN)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0" name="Rechteck 99"/>
          <p:cNvSpPr/>
          <p:nvPr/>
        </p:nvSpPr>
        <p:spPr>
          <a:xfrm>
            <a:off x="510901" y="2932901"/>
            <a:ext cx="386355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Solve for any </a:t>
            </a:r>
            <a:r>
              <a:rPr lang="en-US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value within the same optimization process</a:t>
            </a:r>
          </a:p>
        </p:txBody>
      </p:sp>
      <p:sp>
        <p:nvSpPr>
          <p:cNvPr id="80" name="Rechteck 79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133200" y="6474703"/>
            <a:ext cx="61417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Related</a:t>
            </a:r>
            <a:r>
              <a:rPr lang="de-DE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work</a:t>
            </a:r>
            <a:r>
              <a:rPr lang="de-DE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GB" sz="11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Kawaguchi 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2020 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Plasma Sources </a:t>
            </a:r>
            <a:r>
              <a:rPr lang="fr-FR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Sci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fr-FR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Technol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29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025021</a:t>
            </a:r>
          </a:p>
          <a:p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Kim 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2023 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J. Phys. D: </a:t>
            </a:r>
            <a:r>
              <a:rPr lang="fr-FR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Phys. </a:t>
            </a:r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56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344002</a:t>
            </a:r>
            <a:endParaRPr lang="en-GB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Outline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Inhaltsplatzhalter 2"/>
          <p:cNvSpPr>
            <a:spLocks noGrp="1"/>
          </p:cNvSpPr>
          <p:nvPr>
            <p:ph idx="1"/>
          </p:nvPr>
        </p:nvSpPr>
        <p:spPr>
          <a:xfrm>
            <a:off x="1908175" y="1122363"/>
            <a:ext cx="10094913" cy="5402262"/>
          </a:xfrm>
        </p:spPr>
        <p:txBody>
          <a:bodyPr/>
          <a:lstStyle/>
          <a:p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Recap on artificial neural network</a:t>
            </a:r>
          </a:p>
          <a:p>
            <a:endParaRPr lang="en-US" b="1" dirty="0" smtClean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PINN examples:</a:t>
            </a:r>
          </a:p>
          <a:p>
            <a:pPr lvl="1"/>
            <a:r>
              <a:rPr lang="en-US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1d harmonic oscillator</a:t>
            </a:r>
          </a:p>
          <a:p>
            <a:pPr lvl="1"/>
            <a:r>
              <a:rPr lang="en-US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2d elliptic problem</a:t>
            </a:r>
          </a:p>
          <a:p>
            <a:pPr lvl="1"/>
            <a:r>
              <a:rPr lang="en-US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Time-dependent 1d problem</a:t>
            </a:r>
          </a:p>
          <a:p>
            <a:pPr lvl="1"/>
            <a:r>
              <a:rPr lang="en-US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Time-dependent 1d problem (inverse)</a:t>
            </a:r>
          </a:p>
          <a:p>
            <a:pPr lvl="1"/>
            <a:r>
              <a:rPr lang="en-US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Parametrically solving the electron Boltzmann equation</a:t>
            </a:r>
          </a:p>
          <a:p>
            <a:endParaRPr lang="en-US" b="1" dirty="0" smtClean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Challenges</a:t>
            </a:r>
          </a:p>
          <a:p>
            <a:pPr marL="0" indent="0">
              <a:buNone/>
            </a:pPr>
            <a:endParaRPr lang="en-US" b="1" dirty="0" smtClean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Concluding remarks</a:t>
            </a:r>
            <a:endParaRPr lang="en-US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>
            <a:off x="7629833" y="9832"/>
            <a:ext cx="4994788" cy="7010400"/>
          </a:xfrm>
          <a:custGeom>
            <a:avLst/>
            <a:gdLst>
              <a:gd name="connsiteX0" fmla="*/ 0 w 4965291"/>
              <a:gd name="connsiteY0" fmla="*/ 68826 h 7020232"/>
              <a:gd name="connsiteX1" fmla="*/ 0 w 4965291"/>
              <a:gd name="connsiteY1" fmla="*/ 7020232 h 7020232"/>
              <a:gd name="connsiteX2" fmla="*/ 4404852 w 4965291"/>
              <a:gd name="connsiteY2" fmla="*/ 7020232 h 7020232"/>
              <a:gd name="connsiteX3" fmla="*/ 4965291 w 4965291"/>
              <a:gd name="connsiteY3" fmla="*/ 6459793 h 7020232"/>
              <a:gd name="connsiteX4" fmla="*/ 4965291 w 4965291"/>
              <a:gd name="connsiteY4" fmla="*/ 0 h 7020232"/>
              <a:gd name="connsiteX0" fmla="*/ 0 w 4975123"/>
              <a:gd name="connsiteY0" fmla="*/ 544516 h 7495922"/>
              <a:gd name="connsiteX1" fmla="*/ 0 w 4975123"/>
              <a:gd name="connsiteY1" fmla="*/ 7495922 h 7495922"/>
              <a:gd name="connsiteX2" fmla="*/ 4404852 w 4975123"/>
              <a:gd name="connsiteY2" fmla="*/ 7495922 h 7495922"/>
              <a:gd name="connsiteX3" fmla="*/ 4965291 w 4975123"/>
              <a:gd name="connsiteY3" fmla="*/ 6935483 h 7495922"/>
              <a:gd name="connsiteX4" fmla="*/ 4965291 w 4975123"/>
              <a:gd name="connsiteY4" fmla="*/ 475690 h 7495922"/>
              <a:gd name="connsiteX5" fmla="*/ 4975123 w 4975123"/>
              <a:gd name="connsiteY5" fmla="*/ 485522 h 7495922"/>
              <a:gd name="connsiteX0" fmla="*/ 0 w 5309419"/>
              <a:gd name="connsiteY0" fmla="*/ 480876 h 7432282"/>
              <a:gd name="connsiteX1" fmla="*/ 0 w 5309419"/>
              <a:gd name="connsiteY1" fmla="*/ 7432282 h 7432282"/>
              <a:gd name="connsiteX2" fmla="*/ 4404852 w 5309419"/>
              <a:gd name="connsiteY2" fmla="*/ 7432282 h 7432282"/>
              <a:gd name="connsiteX3" fmla="*/ 4965291 w 5309419"/>
              <a:gd name="connsiteY3" fmla="*/ 6871843 h 7432282"/>
              <a:gd name="connsiteX4" fmla="*/ 4965291 w 5309419"/>
              <a:gd name="connsiteY4" fmla="*/ 412050 h 7432282"/>
              <a:gd name="connsiteX5" fmla="*/ 5309419 w 5309419"/>
              <a:gd name="connsiteY5" fmla="*/ 707018 h 7432282"/>
              <a:gd name="connsiteX0" fmla="*/ 0 w 4965291"/>
              <a:gd name="connsiteY0" fmla="*/ 68826 h 7020232"/>
              <a:gd name="connsiteX1" fmla="*/ 0 w 4965291"/>
              <a:gd name="connsiteY1" fmla="*/ 7020232 h 7020232"/>
              <a:gd name="connsiteX2" fmla="*/ 4404852 w 4965291"/>
              <a:gd name="connsiteY2" fmla="*/ 7020232 h 7020232"/>
              <a:gd name="connsiteX3" fmla="*/ 4965291 w 4965291"/>
              <a:gd name="connsiteY3" fmla="*/ 6459793 h 7020232"/>
              <a:gd name="connsiteX4" fmla="*/ 4965291 w 4965291"/>
              <a:gd name="connsiteY4" fmla="*/ 0 h 7020232"/>
              <a:gd name="connsiteX0" fmla="*/ 0 w 4994788"/>
              <a:gd name="connsiteY0" fmla="*/ 58994 h 7010400"/>
              <a:gd name="connsiteX1" fmla="*/ 0 w 4994788"/>
              <a:gd name="connsiteY1" fmla="*/ 7010400 h 7010400"/>
              <a:gd name="connsiteX2" fmla="*/ 4404852 w 4994788"/>
              <a:gd name="connsiteY2" fmla="*/ 7010400 h 7010400"/>
              <a:gd name="connsiteX3" fmla="*/ 4965291 w 4994788"/>
              <a:gd name="connsiteY3" fmla="*/ 6449961 h 7010400"/>
              <a:gd name="connsiteX4" fmla="*/ 4994788 w 4994788"/>
              <a:gd name="connsiteY4" fmla="*/ 0 h 70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788" h="7010400">
                <a:moveTo>
                  <a:pt x="0" y="58994"/>
                </a:moveTo>
                <a:lnTo>
                  <a:pt x="0" y="7010400"/>
                </a:lnTo>
                <a:lnTo>
                  <a:pt x="4404852" y="7010400"/>
                </a:lnTo>
                <a:lnTo>
                  <a:pt x="4965291" y="6449961"/>
                </a:lnTo>
                <a:lnTo>
                  <a:pt x="4994788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20</a:t>
            </a:fld>
            <a:endParaRPr lang="de-DE" altLang="de-DE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8925970" y="323850"/>
            <a:ext cx="3063449" cy="6694360"/>
            <a:chOff x="7639736" y="207663"/>
            <a:chExt cx="3773510" cy="8246012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2"/>
            <a:srcRect t="5492"/>
            <a:stretch/>
          </p:blipFill>
          <p:spPr>
            <a:xfrm>
              <a:off x="7668939" y="207663"/>
              <a:ext cx="3587163" cy="2543318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/>
            <a:srcRect t="5317"/>
            <a:stretch/>
          </p:blipFill>
          <p:spPr>
            <a:xfrm>
              <a:off x="7639736" y="2974245"/>
              <a:ext cx="3773510" cy="268114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4"/>
            <a:srcRect t="5889"/>
            <a:stretch/>
          </p:blipFill>
          <p:spPr>
            <a:xfrm>
              <a:off x="7693595" y="5904365"/>
              <a:ext cx="3612798" cy="2549310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/>
        </p:nvGrpSpPr>
        <p:grpSpPr>
          <a:xfrm>
            <a:off x="396131" y="1386235"/>
            <a:ext cx="6943627" cy="3888432"/>
            <a:chOff x="1404243" y="2034307"/>
            <a:chExt cx="5968261" cy="334222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243" y="2034307"/>
              <a:ext cx="5968261" cy="3342227"/>
            </a:xfrm>
            <a:prstGeom prst="rect">
              <a:avLst/>
            </a:prstGeom>
          </p:spPr>
        </p:pic>
        <p:cxnSp>
          <p:nvCxnSpPr>
            <p:cNvPr id="11" name="Gerader Verbinder 10"/>
            <p:cNvCxnSpPr/>
            <p:nvPr/>
          </p:nvCxnSpPr>
          <p:spPr>
            <a:xfrm flipV="1">
              <a:off x="2669907" y="2229123"/>
              <a:ext cx="0" cy="266429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 flipV="1">
              <a:off x="3716387" y="2218963"/>
              <a:ext cx="0" cy="2664296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 flipV="1">
              <a:off x="5494387" y="2218963"/>
              <a:ext cx="0" cy="266429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feld 14"/>
          <p:cNvSpPr txBox="1"/>
          <p:nvPr/>
        </p:nvSpPr>
        <p:spPr>
          <a:xfrm>
            <a:off x="7650274" y="1026195"/>
            <a:ext cx="124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E/N</a:t>
            </a:r>
            <a:r>
              <a:rPr lang="de-DE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= 10 </a:t>
            </a:r>
            <a:r>
              <a:rPr lang="de-DE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Td</a:t>
            </a: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1899537" y="306115"/>
            <a:ext cx="9765758" cy="65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1E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5pPr>
            <a:lvl6pPr marL="63020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6pPr>
            <a:lvl7pPr marL="12604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7pPr>
            <a:lvl8pPr marL="1890613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8pPr>
            <a:lvl9pPr marL="252081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PINN example: parametrically solve the electron Boltzmann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equation</a:t>
            </a:r>
          </a:p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Results on </a:t>
            </a:r>
            <a:r>
              <a:rPr lang="en-US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E/N </a:t>
            </a: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= [10,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0] Td</a:t>
            </a:r>
            <a:endParaRPr lang="en-US" b="1" kern="0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1235687" y="5400199"/>
                <a:ext cx="60012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Training points</a:t>
                </a:r>
                <a:r>
                  <a:rPr lang="en-US" i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E/N</a:t>
                </a:r>
                <a:r>
                  <a:rPr lang="en-US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= [10, </a:t>
                </a:r>
                <a:r>
                  <a:rPr lang="en-US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50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] Td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ANN is not explicitly trained on this point </a:t>
                </a:r>
                <a:r>
                  <a:rPr lang="en-US" i="1" dirty="0" smtClean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E/N</a:t>
                </a:r>
                <a:r>
                  <a:rPr lang="en-US" dirty="0" smtClean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= 25 Td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Training took around 3 hours. </a:t>
                </a:r>
                <a:r>
                  <a:rPr lang="en-US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But </a:t>
                </a:r>
                <a:r>
                  <a:rPr lang="en-US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</a:t>
                </a:r>
                <a:r>
                  <a:rPr lang="en-US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valuation of the trained model takes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~</m:t>
                    </m:r>
                  </m:oMath>
                </a14:m>
                <a:r>
                  <a:rPr lang="en-US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19.6 </a:t>
                </a:r>
                <a:r>
                  <a:rPr lang="en-US" b="1" dirty="0" err="1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ms</a:t>
                </a:r>
                <a:r>
                  <a:rPr lang="en-US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for one million points (on a GPU)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87" y="5400199"/>
                <a:ext cx="6001204" cy="1200329"/>
              </a:xfrm>
              <a:prstGeom prst="rect">
                <a:avLst/>
              </a:prstGeom>
              <a:blipFill>
                <a:blip r:embed="rId6"/>
                <a:stretch>
                  <a:fillRect l="-711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7650274" y="3412386"/>
            <a:ext cx="124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E/N</a:t>
            </a:r>
            <a:r>
              <a:rPr lang="de-DE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25 </a:t>
            </a:r>
            <a:r>
              <a:rPr lang="de-DE" b="1" dirty="0" err="1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Td</a:t>
            </a:r>
            <a:endParaRPr lang="en-GB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650274" y="5701714"/>
            <a:ext cx="124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E/N</a:t>
            </a:r>
            <a:r>
              <a:rPr lang="de-DE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= 50 </a:t>
            </a:r>
            <a:r>
              <a:rPr lang="de-DE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Td</a:t>
            </a: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476251" y="1251708"/>
            <a:ext cx="4179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Continuous prediction of the EEDF (</a:t>
            </a:r>
            <a:r>
              <a:rPr lang="en-US" i="1" dirty="0" smtClean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f</a:t>
            </a:r>
            <a:r>
              <a:rPr lang="en-US" baseline="-25000" dirty="0" smtClean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0</a:t>
            </a:r>
            <a:r>
              <a:rPr lang="en-US" dirty="0" smtClean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)</a:t>
            </a:r>
            <a:endParaRPr lang="en-US" baseline="-25000" dirty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405761" y="2279848"/>
            <a:ext cx="432048" cy="138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hteck 22"/>
          <p:cNvSpPr/>
          <p:nvPr/>
        </p:nvSpPr>
        <p:spPr>
          <a:xfrm>
            <a:off x="10436183" y="4616284"/>
            <a:ext cx="432048" cy="138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hteck 23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/>
          <p:cNvSpPr/>
          <p:nvPr/>
        </p:nvSpPr>
        <p:spPr>
          <a:xfrm>
            <a:off x="3895465" y="1533357"/>
            <a:ext cx="3121152" cy="2448271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 rot="5400000">
            <a:off x="4091321" y="3146275"/>
            <a:ext cx="3978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21</a:t>
            </a:fld>
            <a:endParaRPr lang="de-DE" altLang="de-DE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3" name="Grafik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15" name="Titel 1"/>
          <p:cNvSpPr txBox="1">
            <a:spLocks/>
          </p:cNvSpPr>
          <p:nvPr/>
        </p:nvSpPr>
        <p:spPr bwMode="auto">
          <a:xfrm>
            <a:off x="1899537" y="422186"/>
            <a:ext cx="9765758" cy="59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1E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5pPr>
            <a:lvl6pPr marL="63020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6pPr>
            <a:lvl7pPr marL="12604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7pPr>
            <a:lvl8pPr marL="1890613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8pPr>
            <a:lvl9pPr marL="252081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(In the near) future work and the goal</a:t>
            </a:r>
            <a:endParaRPr lang="en-US" b="1" kern="0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7148199" y="1750792"/>
            <a:ext cx="1221728" cy="2014813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4201121" y="2021280"/>
            <a:ext cx="628650" cy="220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4193501" y="2253690"/>
            <a:ext cx="647700" cy="2209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4822484" y="238723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4822483" y="1844881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822482" y="33295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4892578" y="1874014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78" y="1874014"/>
                <a:ext cx="193193" cy="276999"/>
              </a:xfrm>
              <a:prstGeom prst="rect">
                <a:avLst/>
              </a:prstGeom>
              <a:blipFill>
                <a:blip r:embed="rId4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4892991" y="2421738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991" y="2421738"/>
                <a:ext cx="193193" cy="276999"/>
              </a:xfrm>
              <a:prstGeom prst="rect">
                <a:avLst/>
              </a:prstGeom>
              <a:blipFill>
                <a:blip r:embed="rId5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4892991" y="3358981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991" y="3358981"/>
                <a:ext cx="193193" cy="276999"/>
              </a:xfrm>
              <a:prstGeom prst="rect">
                <a:avLst/>
              </a:prstGeom>
              <a:blipFill>
                <a:blip r:embed="rId6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lipse 31"/>
          <p:cNvSpPr/>
          <p:nvPr/>
        </p:nvSpPr>
        <p:spPr>
          <a:xfrm>
            <a:off x="5778794" y="238723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5778793" y="1844881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5778792" y="33295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5848888" y="1874014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88" y="1874014"/>
                <a:ext cx="193193" cy="276999"/>
              </a:xfrm>
              <a:prstGeom prst="rect">
                <a:avLst/>
              </a:prstGeom>
              <a:blipFill>
                <a:blip r:embed="rId7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849301" y="2421738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301" y="2421738"/>
                <a:ext cx="193193" cy="276999"/>
              </a:xfrm>
              <a:prstGeom prst="rect">
                <a:avLst/>
              </a:prstGeom>
              <a:blipFill>
                <a:blip r:embed="rId8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5849301" y="3358981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301" y="3358981"/>
                <a:ext cx="193193" cy="276999"/>
              </a:xfrm>
              <a:prstGeom prst="rect">
                <a:avLst/>
              </a:prstGeom>
              <a:blipFill>
                <a:blip r:embed="rId9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feld 37"/>
          <p:cNvSpPr txBox="1"/>
          <p:nvPr/>
        </p:nvSpPr>
        <p:spPr>
          <a:xfrm rot="5400000">
            <a:off x="4883170" y="2768350"/>
            <a:ext cx="3978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5154375" y="2010827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5154375" y="2550999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5161146" y="3504785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5120511" y="2672136"/>
            <a:ext cx="708660" cy="7200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5083994" y="2146356"/>
            <a:ext cx="764227" cy="1206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26" idx="5"/>
          </p:cNvCxnSpPr>
          <p:nvPr/>
        </p:nvCxnSpPr>
        <p:spPr>
          <a:xfrm>
            <a:off x="5105772" y="2670521"/>
            <a:ext cx="700539" cy="7255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5124321" y="2089206"/>
            <a:ext cx="670560" cy="3657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5125591" y="2112066"/>
            <a:ext cx="673100" cy="3467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5090031" y="2147626"/>
            <a:ext cx="754380" cy="1211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6083308" y="2107989"/>
            <a:ext cx="518160" cy="487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7163964" y="1222823"/>
            <a:ext cx="119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Automatic</a:t>
            </a:r>
          </a:p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differentiation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2" name="Gerade Verbindung mit Pfeil 61"/>
          <p:cNvCxnSpPr/>
          <p:nvPr/>
        </p:nvCxnSpPr>
        <p:spPr>
          <a:xfrm>
            <a:off x="6106168" y="2607099"/>
            <a:ext cx="438150" cy="102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V="1">
            <a:off x="6049018" y="2858560"/>
            <a:ext cx="544830" cy="514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6" idx="6"/>
            <a:endCxn id="51" idx="1"/>
          </p:cNvCxnSpPr>
          <p:nvPr/>
        </p:nvCxnSpPr>
        <p:spPr>
          <a:xfrm flipV="1">
            <a:off x="6881155" y="2725354"/>
            <a:ext cx="506446" cy="822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 rot="5400000">
            <a:off x="5822519" y="2772804"/>
            <a:ext cx="399364" cy="46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6549262" y="2567630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6620555" y="2606876"/>
                <a:ext cx="194220" cy="227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555" y="2606876"/>
                <a:ext cx="194220" cy="227563"/>
              </a:xfrm>
              <a:prstGeom prst="rect">
                <a:avLst/>
              </a:prstGeom>
              <a:blipFill>
                <a:blip r:embed="rId10"/>
                <a:stretch>
                  <a:fillRect l="-31250" t="-16216" r="-62500" b="-32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Gerade Verbindung mit Pfeil 71"/>
          <p:cNvCxnSpPr/>
          <p:nvPr/>
        </p:nvCxnSpPr>
        <p:spPr>
          <a:xfrm>
            <a:off x="4182071" y="1819350"/>
            <a:ext cx="643890" cy="1409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4193501" y="1830780"/>
            <a:ext cx="693420" cy="5715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>
            <a:off x="4185881" y="1842210"/>
            <a:ext cx="769620" cy="14706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5260367" y="1925432"/>
            <a:ext cx="331875" cy="1666095"/>
          </a:xfrm>
          <a:prstGeom prst="rect">
            <a:avLst/>
          </a:prstGeom>
          <a:gradFill>
            <a:gsLst>
              <a:gs pos="72000">
                <a:srgbClr val="FFFFFF"/>
              </a:gs>
              <a:gs pos="32000">
                <a:schemeClr val="bg1"/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4279949" y="1184534"/>
            <a:ext cx="23521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Artificial neural network (ANN)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0" name="Rechteck 99"/>
          <p:cNvSpPr/>
          <p:nvPr/>
        </p:nvSpPr>
        <p:spPr>
          <a:xfrm>
            <a:off x="665152" y="2077807"/>
            <a:ext cx="296696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Solve spatially-inhomogeneous BE for any </a:t>
            </a:r>
            <a:r>
              <a:rPr lang="en-US" sz="16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6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16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US" sz="1600" i="1" baseline="-25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values within the same optimization process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387602" y="2253437"/>
            <a:ext cx="787350" cy="990831"/>
            <a:chOff x="8074711" y="3687849"/>
            <a:chExt cx="787350" cy="990831"/>
          </a:xfrm>
        </p:grpSpPr>
        <p:sp>
          <p:nvSpPr>
            <p:cNvPr id="51" name="Abgerundetes Rechteck 50"/>
            <p:cNvSpPr/>
            <p:nvPr/>
          </p:nvSpPr>
          <p:spPr>
            <a:xfrm>
              <a:off x="8074711" y="3687849"/>
              <a:ext cx="787350" cy="990831"/>
            </a:xfrm>
            <a:prstGeom prst="roundRect">
              <a:avLst>
                <a:gd name="adj" fmla="val 689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254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feld 51"/>
                <p:cNvSpPr txBox="1"/>
                <p:nvPr/>
              </p:nvSpPr>
              <p:spPr>
                <a:xfrm>
                  <a:off x="8113182" y="3704046"/>
                  <a:ext cx="689050" cy="4451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sz="1400" dirty="0"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feld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182" y="3704046"/>
                  <a:ext cx="689050" cy="445122"/>
                </a:xfrm>
                <a:prstGeom prst="rect">
                  <a:avLst/>
                </a:prstGeom>
                <a:blipFill>
                  <a:blip r:embed="rId11"/>
                  <a:stretch>
                    <a:fillRect l="-885" r="-88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feld 88"/>
                <p:cNvSpPr txBox="1"/>
                <p:nvPr/>
              </p:nvSpPr>
              <p:spPr>
                <a:xfrm>
                  <a:off x="8113182" y="4168490"/>
                  <a:ext cx="689050" cy="4451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sz="1400" dirty="0"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9" name="Textfeld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182" y="4168490"/>
                  <a:ext cx="689050" cy="445122"/>
                </a:xfrm>
                <a:prstGeom prst="rect">
                  <a:avLst/>
                </a:prstGeom>
                <a:blipFill>
                  <a:blip r:embed="rId12"/>
                  <a:stretch>
                    <a:fillRect l="-885" r="-88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1" name="Gerade Verbindung mit Pfeil 100"/>
          <p:cNvCxnSpPr/>
          <p:nvPr/>
        </p:nvCxnSpPr>
        <p:spPr>
          <a:xfrm>
            <a:off x="4204931" y="2253690"/>
            <a:ext cx="697230" cy="1082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V="1">
            <a:off x="4201121" y="2080335"/>
            <a:ext cx="621030" cy="5848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/>
          <p:nvPr/>
        </p:nvCxnSpPr>
        <p:spPr>
          <a:xfrm flipV="1">
            <a:off x="4204931" y="2524200"/>
            <a:ext cx="613410" cy="1409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>
            <a:off x="4212551" y="2657550"/>
            <a:ext cx="632460" cy="7162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 flipV="1">
            <a:off x="4208741" y="2577540"/>
            <a:ext cx="605790" cy="483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mit Pfeil 111"/>
          <p:cNvCxnSpPr/>
          <p:nvPr/>
        </p:nvCxnSpPr>
        <p:spPr>
          <a:xfrm flipV="1">
            <a:off x="4197311" y="2126055"/>
            <a:ext cx="651510" cy="9239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/>
          <p:cNvCxnSpPr/>
          <p:nvPr/>
        </p:nvCxnSpPr>
        <p:spPr>
          <a:xfrm>
            <a:off x="4193501" y="3069030"/>
            <a:ext cx="624840" cy="3505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/>
          <p:nvPr/>
        </p:nvCxnSpPr>
        <p:spPr>
          <a:xfrm flipV="1">
            <a:off x="4182071" y="2154630"/>
            <a:ext cx="712470" cy="15811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mit Pfeil 122"/>
          <p:cNvCxnSpPr/>
          <p:nvPr/>
        </p:nvCxnSpPr>
        <p:spPr>
          <a:xfrm flipV="1">
            <a:off x="4182071" y="2623260"/>
            <a:ext cx="655320" cy="11125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/>
          <p:nvPr/>
        </p:nvCxnSpPr>
        <p:spPr>
          <a:xfrm flipV="1">
            <a:off x="4197311" y="3453840"/>
            <a:ext cx="613410" cy="2705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/>
          <p:cNvSpPr/>
          <p:nvPr/>
        </p:nvSpPr>
        <p:spPr>
          <a:xfrm>
            <a:off x="4029340" y="2482109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feld 75"/>
              <p:cNvSpPr txBox="1"/>
              <p:nvPr/>
            </p:nvSpPr>
            <p:spPr>
              <a:xfrm>
                <a:off x="4098322" y="2512938"/>
                <a:ext cx="216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6" name="Textfeld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322" y="2512938"/>
                <a:ext cx="216085" cy="276999"/>
              </a:xfrm>
              <a:prstGeom prst="rect">
                <a:avLst/>
              </a:prstGeom>
              <a:blipFill>
                <a:blip r:embed="rId13"/>
                <a:stretch>
                  <a:fillRect l="-25000" r="-2222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Ellipse 76"/>
          <p:cNvSpPr/>
          <p:nvPr/>
        </p:nvSpPr>
        <p:spPr>
          <a:xfrm>
            <a:off x="4030001" y="2080161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/>
              <p:cNvSpPr txBox="1"/>
              <p:nvPr/>
            </p:nvSpPr>
            <p:spPr>
              <a:xfrm>
                <a:off x="4113348" y="2084898"/>
                <a:ext cx="162672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𝑧</m:t>
                      </m:r>
                    </m:oMath>
                  </m:oMathPara>
                </a14:m>
                <a:endParaRPr lang="en-GB" sz="16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8" name="Textfeld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348" y="2084898"/>
                <a:ext cx="162672" cy="270652"/>
              </a:xfrm>
              <a:prstGeom prst="rect">
                <a:avLst/>
              </a:prstGeom>
              <a:blipFill>
                <a:blip r:embed="rId14"/>
                <a:stretch>
                  <a:fillRect l="-23077" r="-23077"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Ellipse 79"/>
          <p:cNvSpPr/>
          <p:nvPr/>
        </p:nvSpPr>
        <p:spPr>
          <a:xfrm>
            <a:off x="4025403" y="1671255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feld 80"/>
              <p:cNvSpPr txBox="1"/>
              <p:nvPr/>
            </p:nvSpPr>
            <p:spPr>
              <a:xfrm>
                <a:off x="4040987" y="1749080"/>
                <a:ext cx="300723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𝐸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/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𝑁</m:t>
                      </m:r>
                    </m:oMath>
                  </m:oMathPara>
                </a14:m>
                <a:endParaRPr lang="en-GB" sz="11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1" name="Textfeld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987" y="1749080"/>
                <a:ext cx="300723" cy="169277"/>
              </a:xfrm>
              <a:prstGeom prst="rect">
                <a:avLst/>
              </a:prstGeom>
              <a:blipFill>
                <a:blip r:embed="rId15"/>
                <a:stretch>
                  <a:fillRect l="-10204" r="-10204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Ellipse 81"/>
          <p:cNvSpPr/>
          <p:nvPr/>
        </p:nvSpPr>
        <p:spPr>
          <a:xfrm>
            <a:off x="4034133" y="2889245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feld 83"/>
              <p:cNvSpPr txBox="1"/>
              <p:nvPr/>
            </p:nvSpPr>
            <p:spPr>
              <a:xfrm>
                <a:off x="4064722" y="2886065"/>
                <a:ext cx="287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4" name="Textfeld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722" y="2886065"/>
                <a:ext cx="287964" cy="276999"/>
              </a:xfrm>
              <a:prstGeom prst="rect">
                <a:avLst/>
              </a:prstGeom>
              <a:blipFill>
                <a:blip r:embed="rId16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Ellipse 84"/>
          <p:cNvSpPr/>
          <p:nvPr/>
        </p:nvSpPr>
        <p:spPr>
          <a:xfrm>
            <a:off x="4034133" y="3552268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feld 86"/>
              <p:cNvSpPr txBox="1"/>
              <p:nvPr/>
            </p:nvSpPr>
            <p:spPr>
              <a:xfrm>
                <a:off x="4064722" y="3549088"/>
                <a:ext cx="3073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7" name="Textfeld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722" y="3549088"/>
                <a:ext cx="307392" cy="276999"/>
              </a:xfrm>
              <a:prstGeom prst="rect">
                <a:avLst/>
              </a:prstGeom>
              <a:blipFill>
                <a:blip r:embed="rId17"/>
                <a:stretch>
                  <a:fillRect l="-10000" r="-8000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feld 128"/>
          <p:cNvSpPr txBox="1"/>
          <p:nvPr/>
        </p:nvSpPr>
        <p:spPr>
          <a:xfrm>
            <a:off x="8545383" y="1593772"/>
            <a:ext cx="40450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High-dimensional problem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to use a different formulation of the equation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better architecture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better optimization scheme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338542" y="1467869"/>
            <a:ext cx="303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(In the near) future work:</a:t>
            </a:r>
            <a:endParaRPr lang="en-US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42245" y="4262716"/>
            <a:ext cx="10596875" cy="2466227"/>
            <a:chOff x="342245" y="4262716"/>
            <a:chExt cx="10596875" cy="2466227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6011403" y="4262716"/>
              <a:ext cx="4927717" cy="2466227"/>
              <a:chOff x="6011403" y="4262716"/>
              <a:chExt cx="4927717" cy="2466227"/>
            </a:xfrm>
          </p:grpSpPr>
          <p:cxnSp>
            <p:nvCxnSpPr>
              <p:cNvPr id="5" name="Gerader Verbinder 4"/>
              <p:cNvCxnSpPr/>
              <p:nvPr/>
            </p:nvCxnSpPr>
            <p:spPr>
              <a:xfrm>
                <a:off x="6935235" y="4370832"/>
                <a:ext cx="0" cy="2127971"/>
              </a:xfrm>
              <a:prstGeom prst="line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Gerader Verbinder 6"/>
              <p:cNvCxnSpPr/>
              <p:nvPr/>
            </p:nvCxnSpPr>
            <p:spPr>
              <a:xfrm>
                <a:off x="6722325" y="6336852"/>
                <a:ext cx="3561627" cy="0"/>
              </a:xfrm>
              <a:prstGeom prst="line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feld 7"/>
              <p:cNvSpPr txBox="1"/>
              <p:nvPr/>
            </p:nvSpPr>
            <p:spPr>
              <a:xfrm>
                <a:off x="6011403" y="4262716"/>
                <a:ext cx="9012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accuracy</a:t>
                </a:r>
                <a:endParaRPr lang="en-US" sz="1400" dirty="0"/>
              </a:p>
            </p:txBody>
          </p:sp>
          <p:sp>
            <p:nvSpPr>
              <p:cNvPr id="79" name="Textfeld 78"/>
              <p:cNvSpPr txBox="1"/>
              <p:nvPr/>
            </p:nvSpPr>
            <p:spPr>
              <a:xfrm>
                <a:off x="9221982" y="6421166"/>
                <a:ext cx="17171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computational cost</a:t>
                </a:r>
                <a:endParaRPr lang="en-US" sz="1400" dirty="0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7016617" y="5343723"/>
                <a:ext cx="994183" cy="43088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fluid-Poisson</a:t>
                </a:r>
              </a:p>
              <a:p>
                <a:pPr algn="ctr"/>
                <a:r>
                  <a:rPr lang="en-US" sz="1100" dirty="0" smtClean="0"/>
                  <a:t>model</a:t>
                </a:r>
                <a:endParaRPr lang="en-US" sz="1100" dirty="0"/>
              </a:p>
            </p:txBody>
          </p:sp>
          <p:sp>
            <p:nvSpPr>
              <p:cNvPr id="86" name="Textfeld 85"/>
              <p:cNvSpPr txBox="1"/>
              <p:nvPr/>
            </p:nvSpPr>
            <p:spPr>
              <a:xfrm>
                <a:off x="9068106" y="4482561"/>
                <a:ext cx="1495922" cy="43088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Particle-in-Cell /</a:t>
                </a:r>
              </a:p>
              <a:p>
                <a:pPr algn="ctr"/>
                <a:r>
                  <a:rPr lang="en-US" sz="1100" dirty="0" smtClean="0"/>
                  <a:t>Monte Carlo collision</a:t>
                </a:r>
                <a:endParaRPr lang="en-US" sz="1100" dirty="0"/>
              </a:p>
            </p:txBody>
          </p:sp>
          <p:sp>
            <p:nvSpPr>
              <p:cNvPr id="90" name="Textfeld 89"/>
              <p:cNvSpPr txBox="1"/>
              <p:nvPr/>
            </p:nvSpPr>
            <p:spPr>
              <a:xfrm>
                <a:off x="7605456" y="4771772"/>
                <a:ext cx="994183" cy="430887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C00000"/>
                    </a:solidFill>
                  </a:rPr>
                  <a:t>fluid-Poisson</a:t>
                </a:r>
              </a:p>
              <a:p>
                <a:pPr algn="ctr"/>
                <a:r>
                  <a:rPr lang="en-US" sz="1100" dirty="0" smtClean="0">
                    <a:solidFill>
                      <a:srgbClr val="C00000"/>
                    </a:solidFill>
                  </a:rPr>
                  <a:t>model + ML</a:t>
                </a:r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2" name="Rechteck 91"/>
            <p:cNvSpPr/>
            <p:nvPr/>
          </p:nvSpPr>
          <p:spPr>
            <a:xfrm>
              <a:off x="665152" y="4934348"/>
              <a:ext cx="5224866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Fluid-Poisson model + ML approach = better accuracy with a slight addition in computational cost</a:t>
              </a: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342245" y="4415751"/>
              <a:ext cx="2589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dirty="0" smtClean="0">
                  <a:solidFill>
                    <a:srgbClr val="002658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 goal:</a:t>
              </a:r>
              <a:endParaRPr lang="en-US" b="1" dirty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96" name="Rechteck 95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22</a:t>
            </a:fld>
            <a:endParaRPr lang="de-DE" altLang="de-DE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Inhaltsplatzhalter 6"/>
          <p:cNvSpPr txBox="1">
            <a:spLocks/>
          </p:cNvSpPr>
          <p:nvPr/>
        </p:nvSpPr>
        <p:spPr bwMode="auto">
          <a:xfrm>
            <a:off x="2124323" y="1021766"/>
            <a:ext cx="10153251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t" anchorCtr="0" compatLnSpc="1">
            <a:prstTxWarp prst="textNoShape">
              <a:avLst/>
            </a:prstTxWarp>
          </a:bodyPr>
          <a:lstStyle>
            <a:lvl1pPr marL="471488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1049338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</a:defRPr>
            </a:lvl2pPr>
            <a:lvl3pPr marL="1731963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</a:defRPr>
            </a:lvl3pPr>
            <a:lvl4pPr marL="2362200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</a:defRPr>
            </a:lvl4pPr>
            <a:lvl5pPr marL="2992438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3623676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4253880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4884085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5514289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70056" y="1385888"/>
            <a:ext cx="87552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Vanishing gradient</a:t>
            </a:r>
          </a:p>
          <a:p>
            <a:pPr lvl="1" indent="0">
              <a:spcAft>
                <a:spcPts val="600"/>
              </a:spcAft>
            </a:pPr>
            <a:r>
              <a:rPr lang="en-US" sz="2000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PINNs ‘stop’ learning at some point which results in suboptimal </a:t>
            </a:r>
            <a:r>
              <a:rPr lang="en-US" sz="2000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accuracy</a:t>
            </a:r>
          </a:p>
          <a:p>
            <a:pPr lvl="1" indent="0">
              <a:spcAft>
                <a:spcPts val="600"/>
              </a:spcAft>
            </a:pPr>
            <a:endParaRPr lang="en-US" sz="2000" b="1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one model to rule them all</a:t>
            </a:r>
          </a:p>
          <a:p>
            <a:pPr lvl="1" indent="0">
              <a:spcAft>
                <a:spcPts val="600"/>
              </a:spcAft>
            </a:pPr>
            <a:r>
              <a:rPr lang="en-US" sz="2000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 PDEs may need a different set of hyperparameters, ANN architecture, and optimization </a:t>
            </a:r>
            <a:r>
              <a:rPr lang="en-US" sz="2000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strategy</a:t>
            </a:r>
          </a:p>
          <a:p>
            <a:pPr lvl="1" indent="0">
              <a:spcAft>
                <a:spcPts val="600"/>
              </a:spcAft>
            </a:pPr>
            <a:endParaRPr lang="en-US" sz="2000" b="1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Spectral bias of ANN</a:t>
            </a:r>
            <a:endParaRPr lang="en-US" sz="2000" b="1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0">
              <a:spcAft>
                <a:spcPts val="600"/>
              </a:spcAft>
            </a:pPr>
            <a:r>
              <a:rPr lang="en-US" sz="2000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Hard to train / it takes forever to train ANNs to approximate functions with a lot of high-frequency </a:t>
            </a:r>
            <a:r>
              <a:rPr lang="en-US" sz="2000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components</a:t>
            </a:r>
          </a:p>
          <a:p>
            <a:pPr lvl="1" indent="0">
              <a:spcAft>
                <a:spcPts val="600"/>
              </a:spcAft>
            </a:pPr>
            <a:endParaRPr lang="en-US" sz="2000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Accuracy of PINNs is not as good as traditional solvers, but maybe just good enough for your use cases(?!)</a:t>
            </a:r>
            <a:endParaRPr lang="en-US" sz="2000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0">
              <a:spcAft>
                <a:spcPts val="600"/>
              </a:spcAft>
            </a:pPr>
            <a:endParaRPr lang="en-US" sz="2000" b="1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55" name="Titel 1"/>
          <p:cNvSpPr txBox="1">
            <a:spLocks/>
          </p:cNvSpPr>
          <p:nvPr/>
        </p:nvSpPr>
        <p:spPr bwMode="auto">
          <a:xfrm>
            <a:off x="1899537" y="422186"/>
            <a:ext cx="9765758" cy="59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1E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5pPr>
            <a:lvl6pPr marL="63020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6pPr>
            <a:lvl7pPr marL="12604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7pPr>
            <a:lvl8pPr marL="1890613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8pPr>
            <a:lvl9pPr marL="252081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Challenges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(that I have encountered so far…)</a:t>
            </a:r>
            <a:endParaRPr lang="en-US" kern="0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3200" y="6474703"/>
            <a:ext cx="61417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Moseley </a:t>
            </a:r>
            <a:r>
              <a:rPr lang="fr-FR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al. </a:t>
            </a:r>
            <a:r>
              <a:rPr lang="fr-F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2023 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Adv. Comput. Math.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49</a:t>
            </a:r>
            <a:r>
              <a:rPr lang="fr-F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62</a:t>
            </a:r>
          </a:p>
          <a:p>
            <a:r>
              <a:rPr lang="fr-F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Wang 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2021 </a:t>
            </a:r>
            <a:r>
              <a:rPr lang="fr-FR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SIAM J. </a:t>
            </a:r>
            <a:r>
              <a:rPr lang="fr-FR" sz="11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Sci</a:t>
            </a:r>
            <a:r>
              <a:rPr lang="fr-FR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Comput. </a:t>
            </a:r>
            <a:r>
              <a:rPr lang="fr-FR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43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A3055-A3081</a:t>
            </a:r>
          </a:p>
          <a:p>
            <a:r>
              <a:rPr lang="fr-F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Wang </a:t>
            </a:r>
            <a:r>
              <a:rPr lang="fr-FR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fr-F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2021 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Comput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Methods Appl. Mech. </a:t>
            </a:r>
            <a:r>
              <a:rPr lang="en-GB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Engrg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1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384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113938</a:t>
            </a:r>
            <a:endParaRPr lang="en-GB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23</a:t>
            </a:fld>
            <a:endParaRPr lang="de-DE" altLang="de-DE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Inhaltsplatzhalter 6"/>
          <p:cNvSpPr txBox="1">
            <a:spLocks/>
          </p:cNvSpPr>
          <p:nvPr/>
        </p:nvSpPr>
        <p:spPr bwMode="auto">
          <a:xfrm>
            <a:off x="2171464" y="1014906"/>
            <a:ext cx="10153251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t" anchorCtr="0" compatLnSpc="1">
            <a:prstTxWarp prst="textNoShape">
              <a:avLst/>
            </a:prstTxWarp>
          </a:bodyPr>
          <a:lstStyle>
            <a:lvl1pPr marL="471488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1049338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</a:defRPr>
            </a:lvl2pPr>
            <a:lvl3pPr marL="1731963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</a:defRPr>
            </a:lvl3pPr>
            <a:lvl4pPr marL="2362200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</a:defRPr>
            </a:lvl4pPr>
            <a:lvl5pPr marL="2992438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3623676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4253880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4884085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5514289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1600" kern="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70056" y="1385888"/>
            <a:ext cx="87552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Mesh free: no need for discretization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Direct integration of measurement data into the physical model (equations)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 little to no solution data to train (important data: boundary and initial conditions)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Allow </a:t>
            </a:r>
            <a:r>
              <a:rPr lang="en-US" sz="2000" b="1" dirty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recovering PDE coefficients from </a:t>
            </a: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measurement data (inverse problems)</a:t>
            </a:r>
            <a:endParaRPr lang="en-US" sz="2000" b="1" dirty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Allow for parametrically solving the equations within the same optimization process</a:t>
            </a:r>
            <a:endParaRPr lang="en-US" sz="2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Slow to train, very fast to evaluate</a:t>
            </a:r>
            <a:endParaRPr lang="en-U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Depends on the use case, PINNs can be faster than traditional solvers</a:t>
            </a:r>
            <a:endParaRPr lang="en-US" sz="2000" b="1" dirty="0" smtClean="0">
              <a:solidFill>
                <a:srgbClr val="0030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55" name="Titel 1"/>
          <p:cNvSpPr txBox="1">
            <a:spLocks/>
          </p:cNvSpPr>
          <p:nvPr/>
        </p:nvSpPr>
        <p:spPr bwMode="auto">
          <a:xfrm>
            <a:off x="1899537" y="422186"/>
            <a:ext cx="9765758" cy="59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1E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5pPr>
            <a:lvl6pPr marL="63020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6pPr>
            <a:lvl7pPr marL="12604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7pPr>
            <a:lvl8pPr marL="1890613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8pPr>
            <a:lvl9pPr marL="252081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Concluding remarks</a:t>
            </a:r>
            <a:endParaRPr lang="en-US" b="1" kern="0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245003" y="5719170"/>
            <a:ext cx="2592288" cy="8819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24</a:t>
            </a:fld>
            <a:endParaRPr lang="de-DE" altLang="de-DE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Inhaltsplatzhalter 6"/>
          <p:cNvSpPr txBox="1">
            <a:spLocks/>
          </p:cNvSpPr>
          <p:nvPr/>
        </p:nvSpPr>
        <p:spPr bwMode="auto">
          <a:xfrm>
            <a:off x="2171464" y="1014906"/>
            <a:ext cx="10153251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t" anchorCtr="0" compatLnSpc="1">
            <a:prstTxWarp prst="textNoShape">
              <a:avLst/>
            </a:prstTxWarp>
          </a:bodyPr>
          <a:lstStyle>
            <a:lvl1pPr marL="471488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1049338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</a:defRPr>
            </a:lvl2pPr>
            <a:lvl3pPr marL="1731963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</a:defRPr>
            </a:lvl3pPr>
            <a:lvl4pPr marL="2362200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+mn-lt"/>
              </a:defRPr>
            </a:lvl4pPr>
            <a:lvl5pPr marL="2992438" indent="-47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65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3623676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4253880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4884085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5514289" indent="-47265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1600" kern="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70056" y="1385888"/>
            <a:ext cx="8755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Many thanks to PD Dr. </a:t>
            </a:r>
            <a:r>
              <a:rPr lang="en-US" sz="2000" b="1" dirty="0" err="1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Detlef</a:t>
            </a: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Loffhagen</a:t>
            </a:r>
            <a:r>
              <a:rPr lang="en-US" sz="2000" b="1" dirty="0" smtClean="0">
                <a:solidFill>
                  <a:srgbClr val="0030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many fruitful discussions on solving the multi-term Boltzmann equation for electrons and for generating the reference solutions.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55" name="Titel 1"/>
          <p:cNvSpPr txBox="1">
            <a:spLocks/>
          </p:cNvSpPr>
          <p:nvPr/>
        </p:nvSpPr>
        <p:spPr bwMode="auto">
          <a:xfrm>
            <a:off x="1899537" y="422186"/>
            <a:ext cx="9765758" cy="59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1E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5pPr>
            <a:lvl6pPr marL="63020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6pPr>
            <a:lvl7pPr marL="12604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7pPr>
            <a:lvl8pPr marL="1890613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8pPr>
            <a:lvl9pPr marL="252081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Acknowledgement</a:t>
            </a:r>
            <a:endParaRPr lang="en-US" b="1" kern="0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245003" y="5719170"/>
            <a:ext cx="2592288" cy="8819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9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7538" y="454025"/>
            <a:ext cx="8915400" cy="5937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+mn-lt"/>
              </a:rPr>
              <a:t>Contact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1909858" y="5338054"/>
            <a:ext cx="6559057" cy="13767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24056" tIns="64509" rIns="124056" bIns="64509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1E46"/>
                </a:solidFill>
                <a:latin typeface="+mn-lt"/>
              </a:rPr>
              <a:t>Leibniz Institute </a:t>
            </a:r>
            <a:r>
              <a:rPr lang="en-US" b="1" dirty="0">
                <a:solidFill>
                  <a:srgbClr val="001E46"/>
                </a:solidFill>
                <a:latin typeface="+mn-lt"/>
              </a:rPr>
              <a:t>for Plasma </a:t>
            </a:r>
            <a:r>
              <a:rPr lang="en-US" b="1" dirty="0" smtClean="0">
                <a:solidFill>
                  <a:srgbClr val="001E46"/>
                </a:solidFill>
                <a:latin typeface="+mn-lt"/>
              </a:rPr>
              <a:t>Science </a:t>
            </a:r>
            <a:r>
              <a:rPr lang="en-US" b="1" dirty="0">
                <a:solidFill>
                  <a:srgbClr val="001E46"/>
                </a:solidFill>
                <a:latin typeface="+mn-lt"/>
              </a:rPr>
              <a:t>and Technology </a:t>
            </a:r>
            <a:r>
              <a:rPr lang="en-US" b="1" dirty="0" smtClean="0">
                <a:solidFill>
                  <a:srgbClr val="001E46"/>
                </a:solidFill>
                <a:latin typeface="+mn-lt"/>
              </a:rPr>
              <a:t>(INP)</a:t>
            </a:r>
            <a:endParaRPr lang="de-DE" b="1" dirty="0">
              <a:solidFill>
                <a:srgbClr val="001E46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4D4D4D"/>
                </a:solidFill>
                <a:latin typeface="+mn-lt"/>
              </a:rPr>
              <a:t>Address: Felix-</a:t>
            </a:r>
            <a:r>
              <a:rPr lang="en-GB" dirty="0" err="1" smtClean="0">
                <a:solidFill>
                  <a:srgbClr val="4D4D4D"/>
                </a:solidFill>
                <a:latin typeface="+mn-lt"/>
              </a:rPr>
              <a:t>Hausdorff</a:t>
            </a:r>
            <a:r>
              <a:rPr lang="en-GB" dirty="0" smtClean="0">
                <a:solidFill>
                  <a:srgbClr val="4D4D4D"/>
                </a:solidFill>
                <a:latin typeface="+mn-lt"/>
              </a:rPr>
              <a:t>-Str. 2, 17489 Greifswald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4D4D4D"/>
                </a:solidFill>
                <a:latin typeface="+mn-lt"/>
              </a:rPr>
              <a:t>Phone: +49 - 3834 - 554 300, Fax: +49 - 3834 - 554 301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4D4D4D"/>
                </a:solidFill>
                <a:latin typeface="+mn-lt"/>
              </a:rPr>
              <a:t>E-Mail: welcome@inp-greifswald.de, Web: www.</a:t>
            </a:r>
            <a:r>
              <a:rPr lang="en-GB" dirty="0" smtClean="0">
                <a:solidFill>
                  <a:srgbClr val="4D4D4D"/>
                </a:solidFill>
              </a:rPr>
              <a:t>leibniz-inp</a:t>
            </a:r>
            <a:r>
              <a:rPr lang="en-GB" dirty="0" smtClean="0">
                <a:solidFill>
                  <a:srgbClr val="4D4D4D"/>
                </a:solidFill>
                <a:latin typeface="+mn-lt"/>
              </a:rPr>
              <a:t>.de</a:t>
            </a:r>
            <a:endParaRPr lang="en-GB" dirty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2945" y="1244501"/>
            <a:ext cx="4609380" cy="3958158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1979612" y="1173512"/>
            <a:ext cx="4675189" cy="3885131"/>
            <a:chOff x="1979612" y="1173512"/>
            <a:chExt cx="4675189" cy="3885131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612" y="1173512"/>
              <a:ext cx="4675189" cy="3885131"/>
            </a:xfrm>
            <a:prstGeom prst="rect">
              <a:avLst/>
            </a:prstGeom>
          </p:spPr>
        </p:pic>
        <p:cxnSp>
          <p:nvCxnSpPr>
            <p:cNvPr id="17" name="Gerader Verbinder 16"/>
            <p:cNvCxnSpPr/>
            <p:nvPr/>
          </p:nvCxnSpPr>
          <p:spPr>
            <a:xfrm flipV="1">
              <a:off x="4644603" y="3486150"/>
              <a:ext cx="48047" cy="4203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4667794" y="3644900"/>
              <a:ext cx="682081" cy="273957"/>
            </a:xfrm>
            <a:custGeom>
              <a:avLst/>
              <a:gdLst>
                <a:gd name="connsiteX0" fmla="*/ 766355 w 766355"/>
                <a:gd name="connsiteY0" fmla="*/ 0 h 278674"/>
                <a:gd name="connsiteX1" fmla="*/ 722812 w 766355"/>
                <a:gd name="connsiteY1" fmla="*/ 8708 h 278674"/>
                <a:gd name="connsiteX2" fmla="*/ 653143 w 766355"/>
                <a:gd name="connsiteY2" fmla="*/ 26126 h 278674"/>
                <a:gd name="connsiteX3" fmla="*/ 478972 w 766355"/>
                <a:gd name="connsiteY3" fmla="*/ 43543 h 278674"/>
                <a:gd name="connsiteX4" fmla="*/ 391886 w 766355"/>
                <a:gd name="connsiteY4" fmla="*/ 60960 h 278674"/>
                <a:gd name="connsiteX5" fmla="*/ 330926 w 766355"/>
                <a:gd name="connsiteY5" fmla="*/ 78377 h 278674"/>
                <a:gd name="connsiteX6" fmla="*/ 261257 w 766355"/>
                <a:gd name="connsiteY6" fmla="*/ 139337 h 278674"/>
                <a:gd name="connsiteX7" fmla="*/ 235132 w 766355"/>
                <a:gd name="connsiteY7" fmla="*/ 165463 h 278674"/>
                <a:gd name="connsiteX8" fmla="*/ 209006 w 766355"/>
                <a:gd name="connsiteY8" fmla="*/ 182880 h 278674"/>
                <a:gd name="connsiteX9" fmla="*/ 174172 w 766355"/>
                <a:gd name="connsiteY9" fmla="*/ 217714 h 278674"/>
                <a:gd name="connsiteX10" fmla="*/ 156755 w 766355"/>
                <a:gd name="connsiteY10" fmla="*/ 243840 h 278674"/>
                <a:gd name="connsiteX11" fmla="*/ 104503 w 766355"/>
                <a:gd name="connsiteY11" fmla="*/ 261257 h 278674"/>
                <a:gd name="connsiteX12" fmla="*/ 52252 w 766355"/>
                <a:gd name="connsiteY12" fmla="*/ 278674 h 278674"/>
                <a:gd name="connsiteX13" fmla="*/ 0 w 766355"/>
                <a:gd name="connsiteY13" fmla="*/ 278674 h 27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355" h="278674">
                  <a:moveTo>
                    <a:pt x="766355" y="0"/>
                  </a:moveTo>
                  <a:cubicBezTo>
                    <a:pt x="751841" y="2903"/>
                    <a:pt x="737172" y="5118"/>
                    <a:pt x="722812" y="8708"/>
                  </a:cubicBezTo>
                  <a:cubicBezTo>
                    <a:pt x="676945" y="20175"/>
                    <a:pt x="714876" y="18718"/>
                    <a:pt x="653143" y="26126"/>
                  </a:cubicBezTo>
                  <a:cubicBezTo>
                    <a:pt x="595212" y="33078"/>
                    <a:pt x="478972" y="43543"/>
                    <a:pt x="478972" y="43543"/>
                  </a:cubicBezTo>
                  <a:cubicBezTo>
                    <a:pt x="398055" y="63770"/>
                    <a:pt x="498654" y="39606"/>
                    <a:pt x="391886" y="60960"/>
                  </a:cubicBezTo>
                  <a:cubicBezTo>
                    <a:pt x="382581" y="62821"/>
                    <a:pt x="341996" y="72842"/>
                    <a:pt x="330926" y="78377"/>
                  </a:cubicBezTo>
                  <a:cubicBezTo>
                    <a:pt x="302122" y="92779"/>
                    <a:pt x="283958" y="116635"/>
                    <a:pt x="261257" y="139337"/>
                  </a:cubicBezTo>
                  <a:cubicBezTo>
                    <a:pt x="252549" y="148046"/>
                    <a:pt x="245379" y="158632"/>
                    <a:pt x="235132" y="165463"/>
                  </a:cubicBezTo>
                  <a:lnTo>
                    <a:pt x="209006" y="182880"/>
                  </a:lnTo>
                  <a:cubicBezTo>
                    <a:pt x="190004" y="239884"/>
                    <a:pt x="216395" y="183935"/>
                    <a:pt x="174172" y="217714"/>
                  </a:cubicBezTo>
                  <a:cubicBezTo>
                    <a:pt x="165999" y="224252"/>
                    <a:pt x="165631" y="238293"/>
                    <a:pt x="156755" y="243840"/>
                  </a:cubicBezTo>
                  <a:cubicBezTo>
                    <a:pt x="141186" y="253570"/>
                    <a:pt x="121920" y="255451"/>
                    <a:pt x="104503" y="261257"/>
                  </a:cubicBezTo>
                  <a:cubicBezTo>
                    <a:pt x="104501" y="261258"/>
                    <a:pt x="52255" y="278674"/>
                    <a:pt x="52252" y="278674"/>
                  </a:cubicBezTo>
                  <a:lnTo>
                    <a:pt x="0" y="27867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rafik 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585" y="3741443"/>
            <a:ext cx="4007330" cy="738321"/>
          </a:xfrm>
          <a:prstGeom prst="rect">
            <a:avLst/>
          </a:prstGeom>
        </p:spPr>
      </p:pic>
      <p:sp>
        <p:nvSpPr>
          <p:cNvPr id="2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Recap: artificial neural networks (ANN)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559372" y="3590959"/>
                <a:ext cx="34558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Parameters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400" b="0" i="0" smtClean="0">
                        <a:latin typeface="Cambria Math" panose="02040503050406030204" pitchFamily="18" charset="0"/>
                      </a:rPr>
                      <m:t>biases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1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72" y="3590959"/>
                <a:ext cx="3455882" cy="307777"/>
              </a:xfrm>
              <a:prstGeom prst="rect">
                <a:avLst/>
              </a:prstGeom>
              <a:blipFill>
                <a:blip r:embed="rId4"/>
                <a:stretch>
                  <a:fillRect l="-529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2277609" y="4050531"/>
                <a:ext cx="18257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Activation functions,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sz="1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09" y="4050531"/>
                <a:ext cx="1825756" cy="215444"/>
              </a:xfrm>
              <a:prstGeom prst="rect">
                <a:avLst/>
              </a:prstGeom>
              <a:blipFill>
                <a:blip r:embed="rId5"/>
                <a:stretch>
                  <a:fillRect l="-6020" t="-25000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feld 80"/>
          <p:cNvSpPr txBox="1"/>
          <p:nvPr/>
        </p:nvSpPr>
        <p:spPr>
          <a:xfrm>
            <a:off x="7452915" y="1182072"/>
            <a:ext cx="213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Objective function</a:t>
            </a:r>
            <a:endParaRPr lang="en-US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7452915" y="2347995"/>
            <a:ext cx="377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Loss formulation, e.g., squared error</a:t>
            </a:r>
            <a:endParaRPr lang="en-US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feld 85"/>
              <p:cNvSpPr txBox="1"/>
              <p:nvPr/>
            </p:nvSpPr>
            <p:spPr>
              <a:xfrm>
                <a:off x="7452915" y="3360083"/>
                <a:ext cx="3661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Use gradient descent to optimize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658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𝜃</m:t>
                    </m:r>
                  </m:oMath>
                </a14:m>
                <a:endParaRPr lang="en-US" dirty="0">
                  <a:solidFill>
                    <a:srgbClr val="002658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6" name="Textfeld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915" y="3360083"/>
                <a:ext cx="3661195" cy="369332"/>
              </a:xfrm>
              <a:prstGeom prst="rect">
                <a:avLst/>
              </a:prstGeom>
              <a:blipFill>
                <a:blip r:embed="rId6"/>
                <a:stretch>
                  <a:fillRect l="-116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Abgerundetes Rechteck 131"/>
          <p:cNvSpPr/>
          <p:nvPr/>
        </p:nvSpPr>
        <p:spPr>
          <a:xfrm>
            <a:off x="1548259" y="1557551"/>
            <a:ext cx="3405094" cy="2011426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feld 132"/>
              <p:cNvSpPr txBox="1"/>
              <p:nvPr/>
            </p:nvSpPr>
            <p:spPr>
              <a:xfrm>
                <a:off x="1505800" y="1201595"/>
                <a:ext cx="36029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Artificial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eural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etwork (ANN),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400">
                        <a:latin typeface="Cambria Math" panose="02040503050406030204" pitchFamily="18" charset="0"/>
                      </a:rPr>
                      <m:t>NN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33" name="Textfeld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800" y="1201595"/>
                <a:ext cx="3602973" cy="307777"/>
              </a:xfrm>
              <a:prstGeom prst="rect">
                <a:avLst/>
              </a:prstGeom>
              <a:blipFill>
                <a:blip r:embed="rId7"/>
                <a:stretch>
                  <a:fillRect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Ellipse 133"/>
          <p:cNvSpPr/>
          <p:nvPr/>
        </p:nvSpPr>
        <p:spPr>
          <a:xfrm>
            <a:off x="1869753" y="2338668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feld 134"/>
              <p:cNvSpPr txBox="1"/>
              <p:nvPr/>
            </p:nvSpPr>
            <p:spPr>
              <a:xfrm>
                <a:off x="1938670" y="2360031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5" name="Textfeld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70" y="2360031"/>
                <a:ext cx="183319" cy="276999"/>
              </a:xfrm>
              <a:prstGeom prst="rect">
                <a:avLst/>
              </a:prstGeom>
              <a:blipFill>
                <a:blip r:embed="rId8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Gerade Verbindung mit Pfeil 135"/>
          <p:cNvCxnSpPr>
            <a:stCxn id="134" idx="7"/>
            <a:endCxn id="140" idx="3"/>
          </p:cNvCxnSpPr>
          <p:nvPr/>
        </p:nvCxnSpPr>
        <p:spPr>
          <a:xfrm flipV="1">
            <a:off x="2153041" y="1893124"/>
            <a:ext cx="555365" cy="4941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mit Pfeil 136"/>
          <p:cNvCxnSpPr/>
          <p:nvPr/>
        </p:nvCxnSpPr>
        <p:spPr>
          <a:xfrm flipV="1">
            <a:off x="2194696" y="2356814"/>
            <a:ext cx="464820" cy="876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37"/>
          <p:cNvCxnSpPr/>
          <p:nvPr/>
        </p:nvCxnSpPr>
        <p:spPr>
          <a:xfrm>
            <a:off x="2156596" y="2631134"/>
            <a:ext cx="519293" cy="5514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/>
          <p:cNvSpPr/>
          <p:nvPr/>
        </p:nvSpPr>
        <p:spPr>
          <a:xfrm>
            <a:off x="265980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265980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1" name="Ellipse 140"/>
          <p:cNvSpPr/>
          <p:nvPr/>
        </p:nvSpPr>
        <p:spPr>
          <a:xfrm>
            <a:off x="265980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feld 141"/>
              <p:cNvSpPr txBox="1"/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2" name="Textfeld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blipFill>
                <a:blip r:embed="rId9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feld 142"/>
              <p:cNvSpPr txBox="1"/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3" name="Textfeld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blipFill>
                <a:blip r:embed="rId10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feld 143"/>
              <p:cNvSpPr txBox="1"/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4" name="Textfeld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blipFill>
                <a:blip r:embed="rId11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Ellipse 144"/>
          <p:cNvSpPr/>
          <p:nvPr/>
        </p:nvSpPr>
        <p:spPr>
          <a:xfrm>
            <a:off x="361611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6" name="Ellipse 145"/>
          <p:cNvSpPr/>
          <p:nvPr/>
        </p:nvSpPr>
        <p:spPr>
          <a:xfrm>
            <a:off x="361611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7" name="Ellipse 146"/>
          <p:cNvSpPr/>
          <p:nvPr/>
        </p:nvSpPr>
        <p:spPr>
          <a:xfrm>
            <a:off x="361611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feld 147"/>
              <p:cNvSpPr txBox="1"/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8" name="Textfeld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blipFill>
                <a:blip r:embed="rId12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feld 148"/>
              <p:cNvSpPr txBox="1"/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9" name="Textfeld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blipFill>
                <a:blip r:embed="rId13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feld 149"/>
              <p:cNvSpPr txBox="1"/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0" name="Textfeld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blipFill>
                <a:blip r:embed="rId14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feld 150"/>
          <p:cNvSpPr txBox="1"/>
          <p:nvPr/>
        </p:nvSpPr>
        <p:spPr>
          <a:xfrm rot="5400000">
            <a:off x="2720488" y="2533305"/>
            <a:ext cx="3978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2" name="Gerade Verbindung mit Pfeil 151"/>
          <p:cNvCxnSpPr/>
          <p:nvPr/>
        </p:nvCxnSpPr>
        <p:spPr>
          <a:xfrm>
            <a:off x="2991693" y="1775782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mit Pfeil 152"/>
          <p:cNvCxnSpPr/>
          <p:nvPr/>
        </p:nvCxnSpPr>
        <p:spPr>
          <a:xfrm>
            <a:off x="2991693" y="2315954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mit Pfeil 153"/>
          <p:cNvCxnSpPr/>
          <p:nvPr/>
        </p:nvCxnSpPr>
        <p:spPr>
          <a:xfrm>
            <a:off x="2998464" y="3269740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 flipV="1">
            <a:off x="2957829" y="2437091"/>
            <a:ext cx="708660" cy="7200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155"/>
          <p:cNvCxnSpPr/>
          <p:nvPr/>
        </p:nvCxnSpPr>
        <p:spPr>
          <a:xfrm flipV="1">
            <a:off x="2921312" y="1911311"/>
            <a:ext cx="764227" cy="1206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mit Pfeil 156"/>
          <p:cNvCxnSpPr>
            <a:stCxn id="139" idx="5"/>
          </p:cNvCxnSpPr>
          <p:nvPr/>
        </p:nvCxnSpPr>
        <p:spPr>
          <a:xfrm>
            <a:off x="2943090" y="2435476"/>
            <a:ext cx="700539" cy="7255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mit Pfeil 157"/>
          <p:cNvCxnSpPr/>
          <p:nvPr/>
        </p:nvCxnSpPr>
        <p:spPr>
          <a:xfrm flipV="1">
            <a:off x="2961639" y="1854161"/>
            <a:ext cx="670560" cy="3657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mit Pfeil 158"/>
          <p:cNvCxnSpPr/>
          <p:nvPr/>
        </p:nvCxnSpPr>
        <p:spPr>
          <a:xfrm>
            <a:off x="2962909" y="1877021"/>
            <a:ext cx="673100" cy="3467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mit Pfeil 159"/>
          <p:cNvCxnSpPr/>
          <p:nvPr/>
        </p:nvCxnSpPr>
        <p:spPr>
          <a:xfrm>
            <a:off x="2927349" y="1912581"/>
            <a:ext cx="754380" cy="1211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mit Pfeil 160"/>
          <p:cNvCxnSpPr/>
          <p:nvPr/>
        </p:nvCxnSpPr>
        <p:spPr>
          <a:xfrm>
            <a:off x="3920626" y="1872944"/>
            <a:ext cx="518160" cy="487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3943486" y="2372054"/>
            <a:ext cx="438150" cy="102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 flipV="1">
            <a:off x="3886336" y="2623515"/>
            <a:ext cx="544830" cy="514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feld 163"/>
          <p:cNvSpPr txBox="1"/>
          <p:nvPr/>
        </p:nvSpPr>
        <p:spPr>
          <a:xfrm rot="5400000">
            <a:off x="3659837" y="2537759"/>
            <a:ext cx="399364" cy="46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5" name="Rechteck 164"/>
          <p:cNvSpPr/>
          <p:nvPr/>
        </p:nvSpPr>
        <p:spPr>
          <a:xfrm>
            <a:off x="3083927" y="1744374"/>
            <a:ext cx="434612" cy="1634720"/>
          </a:xfrm>
          <a:prstGeom prst="rect">
            <a:avLst/>
          </a:prstGeom>
          <a:gradFill>
            <a:gsLst>
              <a:gs pos="72000">
                <a:srgbClr val="FFFFFF"/>
              </a:gs>
              <a:gs pos="32000">
                <a:schemeClr val="bg1"/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6" name="Ellipse 165"/>
          <p:cNvSpPr/>
          <p:nvPr/>
        </p:nvSpPr>
        <p:spPr>
          <a:xfrm>
            <a:off x="4386580" y="2332585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feld 166"/>
              <p:cNvSpPr txBox="1"/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7" name="Textfeld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blipFill>
                <a:blip r:embed="rId15"/>
                <a:stretch>
                  <a:fillRect l="-18750" t="-26667" r="-7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feld 167"/>
              <p:cNvSpPr txBox="1"/>
              <p:nvPr/>
            </p:nvSpPr>
            <p:spPr>
              <a:xfrm>
                <a:off x="2212039" y="1909525"/>
                <a:ext cx="2553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8" name="Textfeld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039" y="1909525"/>
                <a:ext cx="255391" cy="215444"/>
              </a:xfrm>
              <a:prstGeom prst="rect">
                <a:avLst/>
              </a:prstGeom>
              <a:blipFill>
                <a:blip r:embed="rId16"/>
                <a:stretch>
                  <a:fillRect l="-9524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feld 168"/>
              <p:cNvSpPr txBox="1"/>
              <p:nvPr/>
            </p:nvSpPr>
            <p:spPr>
              <a:xfrm>
                <a:off x="2322954" y="2164300"/>
                <a:ext cx="25955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9" name="Textfeld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954" y="2164300"/>
                <a:ext cx="259558" cy="215444"/>
              </a:xfrm>
              <a:prstGeom prst="rect">
                <a:avLst/>
              </a:prstGeom>
              <a:blipFill>
                <a:blip r:embed="rId17"/>
                <a:stretch>
                  <a:fillRect l="-6977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feld 169"/>
              <p:cNvSpPr txBox="1"/>
              <p:nvPr/>
            </p:nvSpPr>
            <p:spPr>
              <a:xfrm>
                <a:off x="2393543" y="2694050"/>
                <a:ext cx="3307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0" name="Textfeld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43" y="2694050"/>
                <a:ext cx="330732" cy="215444"/>
              </a:xfrm>
              <a:prstGeom prst="rect">
                <a:avLst/>
              </a:prstGeom>
              <a:blipFill>
                <a:blip r:embed="rId18"/>
                <a:stretch>
                  <a:fillRect l="-7407" r="-1852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feld 170"/>
              <p:cNvSpPr txBox="1"/>
              <p:nvPr/>
            </p:nvSpPr>
            <p:spPr>
              <a:xfrm>
                <a:off x="3957114" y="2613674"/>
                <a:ext cx="2659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1" name="Textfeld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114" y="2613674"/>
                <a:ext cx="265970" cy="215444"/>
              </a:xfrm>
              <a:prstGeom prst="rect">
                <a:avLst/>
              </a:prstGeom>
              <a:blipFill>
                <a:blip r:embed="rId19"/>
                <a:stretch>
                  <a:fillRect l="-6818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feld 171"/>
              <p:cNvSpPr txBox="1"/>
              <p:nvPr/>
            </p:nvSpPr>
            <p:spPr>
              <a:xfrm>
                <a:off x="4070305" y="1834715"/>
                <a:ext cx="3349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2" name="Textfeld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305" y="1834715"/>
                <a:ext cx="334900" cy="215444"/>
              </a:xfrm>
              <a:prstGeom prst="rect">
                <a:avLst/>
              </a:prstGeom>
              <a:blipFill>
                <a:blip r:embed="rId20"/>
                <a:stretch>
                  <a:fillRect l="-7273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feld 172"/>
              <p:cNvSpPr txBox="1"/>
              <p:nvPr/>
            </p:nvSpPr>
            <p:spPr>
              <a:xfrm>
                <a:off x="3988819" y="2185185"/>
                <a:ext cx="3349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3" name="Textfeld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819" y="2185185"/>
                <a:ext cx="334900" cy="215444"/>
              </a:xfrm>
              <a:prstGeom prst="rect">
                <a:avLst/>
              </a:prstGeom>
              <a:blipFill>
                <a:blip r:embed="rId21"/>
                <a:stretch>
                  <a:fillRect l="-5455" r="-181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feld 173"/>
          <p:cNvSpPr txBox="1"/>
          <p:nvPr/>
        </p:nvSpPr>
        <p:spPr>
          <a:xfrm>
            <a:off x="1746567" y="2661175"/>
            <a:ext cx="516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input</a:t>
            </a:r>
          </a:p>
        </p:txBody>
      </p:sp>
      <p:sp>
        <p:nvSpPr>
          <p:cNvPr id="175" name="Textfeld 174"/>
          <p:cNvSpPr txBox="1"/>
          <p:nvPr/>
        </p:nvSpPr>
        <p:spPr>
          <a:xfrm>
            <a:off x="4262279" y="2677474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output</a:t>
            </a:r>
          </a:p>
        </p:txBody>
      </p:sp>
      <p:pic>
        <p:nvPicPr>
          <p:cNvPr id="176" name="Grafik 17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50955" y="4304533"/>
            <a:ext cx="3325279" cy="2497937"/>
          </a:xfrm>
          <a:prstGeom prst="rect">
            <a:avLst/>
          </a:prstGeom>
        </p:spPr>
      </p:pic>
      <p:cxnSp>
        <p:nvCxnSpPr>
          <p:cNvPr id="177" name="Gerade Verbindung mit Pfeil 176"/>
          <p:cNvCxnSpPr/>
          <p:nvPr/>
        </p:nvCxnSpPr>
        <p:spPr>
          <a:xfrm>
            <a:off x="4721860" y="2495610"/>
            <a:ext cx="5433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hteck 184"/>
              <p:cNvSpPr/>
              <p:nvPr/>
            </p:nvSpPr>
            <p:spPr>
              <a:xfrm>
                <a:off x="5322745" y="2017247"/>
                <a:ext cx="1399901" cy="88194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Compare with true value (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85" name="Rechteck 1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745" y="2017247"/>
                <a:ext cx="1399901" cy="881948"/>
              </a:xfrm>
              <a:prstGeom prst="rect">
                <a:avLst/>
              </a:prstGeom>
              <a:blipFill>
                <a:blip r:embed="rId23"/>
                <a:stretch>
                  <a:fillRect r="-2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/>
          <p:cNvGrpSpPr/>
          <p:nvPr/>
        </p:nvGrpSpPr>
        <p:grpSpPr>
          <a:xfrm>
            <a:off x="8202194" y="3707885"/>
            <a:ext cx="3452596" cy="2286590"/>
            <a:chOff x="8202194" y="3707885"/>
            <a:chExt cx="3452596" cy="2286590"/>
          </a:xfrm>
        </p:grpSpPr>
        <p:sp>
          <p:nvSpPr>
            <p:cNvPr id="187" name="Rechteck 186"/>
            <p:cNvSpPr/>
            <p:nvPr/>
          </p:nvSpPr>
          <p:spPr>
            <a:xfrm>
              <a:off x="8202194" y="5112527"/>
              <a:ext cx="3177752" cy="8819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Using the </a:t>
              </a:r>
              <a:r>
                <a:rPr lang="en-US" sz="1600" b="1" dirty="0" smtClean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automatic differentiation </a:t>
              </a:r>
              <a:r>
                <a:rPr lang="en-US" sz="1600" dirty="0" smtClean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feature in PyTorch, TensorFlow, etc.</a:t>
              </a:r>
              <a:endPara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8" name="Abgerundetes Rechteck 187"/>
            <p:cNvSpPr/>
            <p:nvPr/>
          </p:nvSpPr>
          <p:spPr>
            <a:xfrm>
              <a:off x="8974394" y="3707885"/>
              <a:ext cx="2680396" cy="772675"/>
            </a:xfrm>
            <a:prstGeom prst="roundRect">
              <a:avLst>
                <a:gd name="adj" fmla="val 5676"/>
              </a:avLst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9" name="Gerade Verbindung mit Pfeil 188"/>
            <p:cNvCxnSpPr>
              <a:endCxn id="187" idx="0"/>
            </p:cNvCxnSpPr>
            <p:nvPr/>
          </p:nvCxnSpPr>
          <p:spPr>
            <a:xfrm flipH="1">
              <a:off x="9791070" y="4513006"/>
              <a:ext cx="614173" cy="5995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9" name="Grafik 19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74797" y="1508667"/>
            <a:ext cx="2452972" cy="548883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6391706" y="3986831"/>
            <a:ext cx="2644072" cy="1139527"/>
            <a:chOff x="6391706" y="3986831"/>
            <a:chExt cx="2644072" cy="1139527"/>
          </a:xfrm>
        </p:grpSpPr>
        <p:sp>
          <p:nvSpPr>
            <p:cNvPr id="195" name="Ellipse 194"/>
            <p:cNvSpPr/>
            <p:nvPr/>
          </p:nvSpPr>
          <p:spPr>
            <a:xfrm>
              <a:off x="8793509" y="3986831"/>
              <a:ext cx="242269" cy="24226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6" name="Gerade Verbindung mit Pfeil 195"/>
            <p:cNvCxnSpPr>
              <a:endCxn id="67" idx="3"/>
            </p:cNvCxnSpPr>
            <p:nvPr/>
          </p:nvCxnSpPr>
          <p:spPr>
            <a:xfrm flipH="1">
              <a:off x="7874797" y="4213245"/>
              <a:ext cx="931927" cy="6675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hteck 66"/>
            <p:cNvSpPr/>
            <p:nvPr/>
          </p:nvSpPr>
          <p:spPr>
            <a:xfrm>
              <a:off x="6391706" y="4635246"/>
              <a:ext cx="1483091" cy="491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Learning rate</a:t>
              </a:r>
              <a:endPara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84930" y="2793077"/>
            <a:ext cx="3229180" cy="290194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1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rafik 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585" y="3741443"/>
            <a:ext cx="4007330" cy="738321"/>
          </a:xfrm>
          <a:prstGeom prst="rect">
            <a:avLst/>
          </a:prstGeom>
        </p:spPr>
      </p:pic>
      <p:sp>
        <p:nvSpPr>
          <p:cNvPr id="2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Recap: artificial neural networks (ANN)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559372" y="3590959"/>
                <a:ext cx="34558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Parameters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400" b="0" i="0" smtClean="0">
                        <a:latin typeface="Cambria Math" panose="02040503050406030204" pitchFamily="18" charset="0"/>
                      </a:rPr>
                      <m:t>biases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1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72" y="3590959"/>
                <a:ext cx="3455882" cy="307777"/>
              </a:xfrm>
              <a:prstGeom prst="rect">
                <a:avLst/>
              </a:prstGeom>
              <a:blipFill>
                <a:blip r:embed="rId4"/>
                <a:stretch>
                  <a:fillRect l="-529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2277609" y="4050531"/>
                <a:ext cx="18257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Activation functions,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sz="1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09" y="4050531"/>
                <a:ext cx="1825756" cy="215444"/>
              </a:xfrm>
              <a:prstGeom prst="rect">
                <a:avLst/>
              </a:prstGeom>
              <a:blipFill>
                <a:blip r:embed="rId5"/>
                <a:stretch>
                  <a:fillRect l="-6020" t="-25000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feld 80"/>
          <p:cNvSpPr txBox="1"/>
          <p:nvPr/>
        </p:nvSpPr>
        <p:spPr>
          <a:xfrm>
            <a:off x="7452915" y="1182072"/>
            <a:ext cx="213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Objective function</a:t>
            </a:r>
            <a:endParaRPr lang="en-US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7452915" y="2347995"/>
            <a:ext cx="377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Loss formulation, e.g., squared error</a:t>
            </a:r>
            <a:endParaRPr lang="en-US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feld 85"/>
              <p:cNvSpPr txBox="1"/>
              <p:nvPr/>
            </p:nvSpPr>
            <p:spPr>
              <a:xfrm>
                <a:off x="7452915" y="3360083"/>
                <a:ext cx="3661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rgbClr val="002658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Use gradient descent to optimize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658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𝜃</m:t>
                    </m:r>
                  </m:oMath>
                </a14:m>
                <a:endParaRPr lang="en-US" dirty="0">
                  <a:solidFill>
                    <a:srgbClr val="002658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6" name="Textfeld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915" y="3360083"/>
                <a:ext cx="3661195" cy="369332"/>
              </a:xfrm>
              <a:prstGeom prst="rect">
                <a:avLst/>
              </a:prstGeom>
              <a:blipFill>
                <a:blip r:embed="rId6"/>
                <a:stretch>
                  <a:fillRect l="-116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Abgerundetes Rechteck 131"/>
          <p:cNvSpPr/>
          <p:nvPr/>
        </p:nvSpPr>
        <p:spPr>
          <a:xfrm>
            <a:off x="1548259" y="1557551"/>
            <a:ext cx="3405094" cy="2011426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feld 132"/>
              <p:cNvSpPr txBox="1"/>
              <p:nvPr/>
            </p:nvSpPr>
            <p:spPr>
              <a:xfrm>
                <a:off x="1505800" y="1201595"/>
                <a:ext cx="36029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Artificial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eural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etwork (ANN),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400">
                        <a:latin typeface="Cambria Math" panose="02040503050406030204" pitchFamily="18" charset="0"/>
                      </a:rPr>
                      <m:t>NN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33" name="Textfeld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800" y="1201595"/>
                <a:ext cx="3602973" cy="307777"/>
              </a:xfrm>
              <a:prstGeom prst="rect">
                <a:avLst/>
              </a:prstGeom>
              <a:blipFill>
                <a:blip r:embed="rId7"/>
                <a:stretch>
                  <a:fillRect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Ellipse 133"/>
          <p:cNvSpPr/>
          <p:nvPr/>
        </p:nvSpPr>
        <p:spPr>
          <a:xfrm>
            <a:off x="1869753" y="2338668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feld 134"/>
              <p:cNvSpPr txBox="1"/>
              <p:nvPr/>
            </p:nvSpPr>
            <p:spPr>
              <a:xfrm>
                <a:off x="1938670" y="2360031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5" name="Textfeld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70" y="2360031"/>
                <a:ext cx="183319" cy="276999"/>
              </a:xfrm>
              <a:prstGeom prst="rect">
                <a:avLst/>
              </a:prstGeom>
              <a:blipFill>
                <a:blip r:embed="rId8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Gerade Verbindung mit Pfeil 135"/>
          <p:cNvCxnSpPr>
            <a:stCxn id="134" idx="7"/>
            <a:endCxn id="140" idx="3"/>
          </p:cNvCxnSpPr>
          <p:nvPr/>
        </p:nvCxnSpPr>
        <p:spPr>
          <a:xfrm flipV="1">
            <a:off x="2153041" y="1893124"/>
            <a:ext cx="555365" cy="4941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mit Pfeil 136"/>
          <p:cNvCxnSpPr/>
          <p:nvPr/>
        </p:nvCxnSpPr>
        <p:spPr>
          <a:xfrm flipV="1">
            <a:off x="2194696" y="2356814"/>
            <a:ext cx="464820" cy="876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37"/>
          <p:cNvCxnSpPr/>
          <p:nvPr/>
        </p:nvCxnSpPr>
        <p:spPr>
          <a:xfrm>
            <a:off x="2156596" y="2631134"/>
            <a:ext cx="519293" cy="5514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/>
          <p:cNvSpPr/>
          <p:nvPr/>
        </p:nvSpPr>
        <p:spPr>
          <a:xfrm>
            <a:off x="265980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265980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1" name="Ellipse 140"/>
          <p:cNvSpPr/>
          <p:nvPr/>
        </p:nvSpPr>
        <p:spPr>
          <a:xfrm>
            <a:off x="265980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feld 141"/>
              <p:cNvSpPr txBox="1"/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2" name="Textfeld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blipFill>
                <a:blip r:embed="rId9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feld 142"/>
              <p:cNvSpPr txBox="1"/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3" name="Textfeld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blipFill>
                <a:blip r:embed="rId10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feld 143"/>
              <p:cNvSpPr txBox="1"/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4" name="Textfeld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blipFill>
                <a:blip r:embed="rId11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Ellipse 144"/>
          <p:cNvSpPr/>
          <p:nvPr/>
        </p:nvSpPr>
        <p:spPr>
          <a:xfrm>
            <a:off x="361611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6" name="Ellipse 145"/>
          <p:cNvSpPr/>
          <p:nvPr/>
        </p:nvSpPr>
        <p:spPr>
          <a:xfrm>
            <a:off x="361611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7" name="Ellipse 146"/>
          <p:cNvSpPr/>
          <p:nvPr/>
        </p:nvSpPr>
        <p:spPr>
          <a:xfrm>
            <a:off x="361611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feld 147"/>
              <p:cNvSpPr txBox="1"/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8" name="Textfeld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blipFill>
                <a:blip r:embed="rId12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feld 148"/>
              <p:cNvSpPr txBox="1"/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9" name="Textfeld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blipFill>
                <a:blip r:embed="rId13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feld 149"/>
              <p:cNvSpPr txBox="1"/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0" name="Textfeld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blipFill>
                <a:blip r:embed="rId14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feld 150"/>
          <p:cNvSpPr txBox="1"/>
          <p:nvPr/>
        </p:nvSpPr>
        <p:spPr>
          <a:xfrm rot="5400000">
            <a:off x="2720488" y="2533305"/>
            <a:ext cx="3978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2" name="Gerade Verbindung mit Pfeil 151"/>
          <p:cNvCxnSpPr/>
          <p:nvPr/>
        </p:nvCxnSpPr>
        <p:spPr>
          <a:xfrm>
            <a:off x="2991693" y="1775782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mit Pfeil 152"/>
          <p:cNvCxnSpPr/>
          <p:nvPr/>
        </p:nvCxnSpPr>
        <p:spPr>
          <a:xfrm>
            <a:off x="2991693" y="2315954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mit Pfeil 153"/>
          <p:cNvCxnSpPr/>
          <p:nvPr/>
        </p:nvCxnSpPr>
        <p:spPr>
          <a:xfrm>
            <a:off x="2998464" y="3269740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 flipV="1">
            <a:off x="2957829" y="2437091"/>
            <a:ext cx="708660" cy="7200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155"/>
          <p:cNvCxnSpPr/>
          <p:nvPr/>
        </p:nvCxnSpPr>
        <p:spPr>
          <a:xfrm flipV="1">
            <a:off x="2921312" y="1911311"/>
            <a:ext cx="764227" cy="1206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mit Pfeil 156"/>
          <p:cNvCxnSpPr>
            <a:stCxn id="139" idx="5"/>
          </p:cNvCxnSpPr>
          <p:nvPr/>
        </p:nvCxnSpPr>
        <p:spPr>
          <a:xfrm>
            <a:off x="2943090" y="2435476"/>
            <a:ext cx="700539" cy="7255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mit Pfeil 157"/>
          <p:cNvCxnSpPr/>
          <p:nvPr/>
        </p:nvCxnSpPr>
        <p:spPr>
          <a:xfrm flipV="1">
            <a:off x="2961639" y="1854161"/>
            <a:ext cx="670560" cy="3657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mit Pfeil 158"/>
          <p:cNvCxnSpPr/>
          <p:nvPr/>
        </p:nvCxnSpPr>
        <p:spPr>
          <a:xfrm>
            <a:off x="2962909" y="1877021"/>
            <a:ext cx="673100" cy="3467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mit Pfeil 159"/>
          <p:cNvCxnSpPr/>
          <p:nvPr/>
        </p:nvCxnSpPr>
        <p:spPr>
          <a:xfrm>
            <a:off x="2927349" y="1912581"/>
            <a:ext cx="754380" cy="1211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mit Pfeil 160"/>
          <p:cNvCxnSpPr/>
          <p:nvPr/>
        </p:nvCxnSpPr>
        <p:spPr>
          <a:xfrm>
            <a:off x="3920626" y="1872944"/>
            <a:ext cx="518160" cy="487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3943486" y="2372054"/>
            <a:ext cx="438150" cy="102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 flipV="1">
            <a:off x="3886336" y="2623515"/>
            <a:ext cx="544830" cy="514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feld 163"/>
          <p:cNvSpPr txBox="1"/>
          <p:nvPr/>
        </p:nvSpPr>
        <p:spPr>
          <a:xfrm rot="5400000">
            <a:off x="3659837" y="2537759"/>
            <a:ext cx="399364" cy="46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5" name="Rechteck 164"/>
          <p:cNvSpPr/>
          <p:nvPr/>
        </p:nvSpPr>
        <p:spPr>
          <a:xfrm>
            <a:off x="3083927" y="1744374"/>
            <a:ext cx="434612" cy="1634720"/>
          </a:xfrm>
          <a:prstGeom prst="rect">
            <a:avLst/>
          </a:prstGeom>
          <a:gradFill>
            <a:gsLst>
              <a:gs pos="72000">
                <a:srgbClr val="FFFFFF"/>
              </a:gs>
              <a:gs pos="32000">
                <a:schemeClr val="bg1"/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6" name="Ellipse 165"/>
          <p:cNvSpPr/>
          <p:nvPr/>
        </p:nvSpPr>
        <p:spPr>
          <a:xfrm>
            <a:off x="4386580" y="2332585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feld 166"/>
              <p:cNvSpPr txBox="1"/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7" name="Textfeld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blipFill>
                <a:blip r:embed="rId15"/>
                <a:stretch>
                  <a:fillRect l="-18750" t="-26667" r="-7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feld 167"/>
              <p:cNvSpPr txBox="1"/>
              <p:nvPr/>
            </p:nvSpPr>
            <p:spPr>
              <a:xfrm>
                <a:off x="2212039" y="1909525"/>
                <a:ext cx="2553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8" name="Textfeld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039" y="1909525"/>
                <a:ext cx="255391" cy="215444"/>
              </a:xfrm>
              <a:prstGeom prst="rect">
                <a:avLst/>
              </a:prstGeom>
              <a:blipFill>
                <a:blip r:embed="rId16"/>
                <a:stretch>
                  <a:fillRect l="-9524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feld 168"/>
              <p:cNvSpPr txBox="1"/>
              <p:nvPr/>
            </p:nvSpPr>
            <p:spPr>
              <a:xfrm>
                <a:off x="2322954" y="2164300"/>
                <a:ext cx="25955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9" name="Textfeld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954" y="2164300"/>
                <a:ext cx="259558" cy="215444"/>
              </a:xfrm>
              <a:prstGeom prst="rect">
                <a:avLst/>
              </a:prstGeom>
              <a:blipFill>
                <a:blip r:embed="rId17"/>
                <a:stretch>
                  <a:fillRect l="-6977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feld 169"/>
              <p:cNvSpPr txBox="1"/>
              <p:nvPr/>
            </p:nvSpPr>
            <p:spPr>
              <a:xfrm>
                <a:off x="2393543" y="2694050"/>
                <a:ext cx="3307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0" name="Textfeld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43" y="2694050"/>
                <a:ext cx="330732" cy="215444"/>
              </a:xfrm>
              <a:prstGeom prst="rect">
                <a:avLst/>
              </a:prstGeom>
              <a:blipFill>
                <a:blip r:embed="rId18"/>
                <a:stretch>
                  <a:fillRect l="-7407" r="-1852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feld 170"/>
              <p:cNvSpPr txBox="1"/>
              <p:nvPr/>
            </p:nvSpPr>
            <p:spPr>
              <a:xfrm>
                <a:off x="3957114" y="2613674"/>
                <a:ext cx="2659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1" name="Textfeld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114" y="2613674"/>
                <a:ext cx="265970" cy="215444"/>
              </a:xfrm>
              <a:prstGeom prst="rect">
                <a:avLst/>
              </a:prstGeom>
              <a:blipFill>
                <a:blip r:embed="rId19"/>
                <a:stretch>
                  <a:fillRect l="-6818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feld 171"/>
              <p:cNvSpPr txBox="1"/>
              <p:nvPr/>
            </p:nvSpPr>
            <p:spPr>
              <a:xfrm>
                <a:off x="4070305" y="1834715"/>
                <a:ext cx="3349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2" name="Textfeld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305" y="1834715"/>
                <a:ext cx="334900" cy="215444"/>
              </a:xfrm>
              <a:prstGeom prst="rect">
                <a:avLst/>
              </a:prstGeom>
              <a:blipFill>
                <a:blip r:embed="rId20"/>
                <a:stretch>
                  <a:fillRect l="-7273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feld 172"/>
              <p:cNvSpPr txBox="1"/>
              <p:nvPr/>
            </p:nvSpPr>
            <p:spPr>
              <a:xfrm>
                <a:off x="3988819" y="2185185"/>
                <a:ext cx="3349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3" name="Textfeld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819" y="2185185"/>
                <a:ext cx="334900" cy="215444"/>
              </a:xfrm>
              <a:prstGeom prst="rect">
                <a:avLst/>
              </a:prstGeom>
              <a:blipFill>
                <a:blip r:embed="rId21"/>
                <a:stretch>
                  <a:fillRect l="-5455" r="-181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feld 173"/>
          <p:cNvSpPr txBox="1"/>
          <p:nvPr/>
        </p:nvSpPr>
        <p:spPr>
          <a:xfrm>
            <a:off x="1746567" y="2661175"/>
            <a:ext cx="516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input</a:t>
            </a:r>
          </a:p>
        </p:txBody>
      </p:sp>
      <p:sp>
        <p:nvSpPr>
          <p:cNvPr id="175" name="Textfeld 174"/>
          <p:cNvSpPr txBox="1"/>
          <p:nvPr/>
        </p:nvSpPr>
        <p:spPr>
          <a:xfrm>
            <a:off x="4262279" y="2677474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output</a:t>
            </a:r>
          </a:p>
        </p:txBody>
      </p:sp>
      <p:pic>
        <p:nvPicPr>
          <p:cNvPr id="176" name="Grafik 17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50955" y="4304533"/>
            <a:ext cx="3325279" cy="2497937"/>
          </a:xfrm>
          <a:prstGeom prst="rect">
            <a:avLst/>
          </a:prstGeom>
        </p:spPr>
      </p:pic>
      <p:cxnSp>
        <p:nvCxnSpPr>
          <p:cNvPr id="177" name="Gerade Verbindung mit Pfeil 176"/>
          <p:cNvCxnSpPr/>
          <p:nvPr/>
        </p:nvCxnSpPr>
        <p:spPr>
          <a:xfrm>
            <a:off x="4721860" y="2495610"/>
            <a:ext cx="5433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hteck 184"/>
              <p:cNvSpPr/>
              <p:nvPr/>
            </p:nvSpPr>
            <p:spPr>
              <a:xfrm>
                <a:off x="5322745" y="2017247"/>
                <a:ext cx="1399901" cy="88194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Compare with true value (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85" name="Rechteck 1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745" y="2017247"/>
                <a:ext cx="1399901" cy="881948"/>
              </a:xfrm>
              <a:prstGeom prst="rect">
                <a:avLst/>
              </a:prstGeom>
              <a:blipFill>
                <a:blip r:embed="rId23"/>
                <a:stretch>
                  <a:fillRect r="-2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9" name="Grafik 19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74797" y="1508667"/>
            <a:ext cx="2452972" cy="548883"/>
          </a:xfrm>
          <a:prstGeom prst="rect">
            <a:avLst/>
          </a:prstGeom>
        </p:spPr>
      </p:pic>
      <p:sp>
        <p:nvSpPr>
          <p:cNvPr id="71" name="Rechteck 70"/>
          <p:cNvSpPr/>
          <p:nvPr/>
        </p:nvSpPr>
        <p:spPr>
          <a:xfrm>
            <a:off x="7452915" y="4602823"/>
            <a:ext cx="4320480" cy="16079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Typically used optimizers: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Stochastic Gradient Descent (SGD)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Root Mean Squared Propagation (</a:t>
            </a:r>
            <a:r>
              <a:rPr lang="en-US" sz="16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RMSprop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Adaptive Moment Estimation (Adam)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Limited-memory </a:t>
            </a:r>
            <a:r>
              <a:rPr lang="en-US" sz="16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Broyden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-Fletcher-Goldfarb-</a:t>
            </a:r>
            <a:r>
              <a:rPr lang="en-US" sz="16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Shanno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algorithm (L-BFGS): popular for PINNs</a:t>
            </a:r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84930" y="2793077"/>
            <a:ext cx="3229180" cy="290194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64" name="Rechteck 63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afik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4" y="4206267"/>
            <a:ext cx="5649829" cy="1971013"/>
          </a:xfrm>
          <a:prstGeom prst="rect">
            <a:avLst/>
          </a:prstGeom>
        </p:spPr>
      </p:pic>
      <p:sp>
        <p:nvSpPr>
          <p:cNvPr id="108" name="Abgerundetes Rechteck 107"/>
          <p:cNvSpPr/>
          <p:nvPr/>
        </p:nvSpPr>
        <p:spPr>
          <a:xfrm>
            <a:off x="1548259" y="1557551"/>
            <a:ext cx="3405094" cy="2011426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PINN example: 1d harmonic oscillator problem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1869753" y="2338668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1938670" y="2360031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70" y="2360031"/>
                <a:ext cx="183319" cy="276999"/>
              </a:xfrm>
              <a:prstGeom prst="rect">
                <a:avLst/>
              </a:prstGeom>
              <a:blipFill>
                <a:blip r:embed="rId4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Gerade Verbindung mit Pfeil 49"/>
          <p:cNvCxnSpPr>
            <a:stCxn id="48" idx="7"/>
            <a:endCxn id="57" idx="3"/>
          </p:cNvCxnSpPr>
          <p:nvPr/>
        </p:nvCxnSpPr>
        <p:spPr>
          <a:xfrm flipV="1">
            <a:off x="2153041" y="1893124"/>
            <a:ext cx="555365" cy="4941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2194696" y="2356814"/>
            <a:ext cx="464820" cy="876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2156596" y="2631134"/>
            <a:ext cx="519293" cy="5514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265980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265980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265980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blipFill>
                <a:blip r:embed="rId5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blipFill>
                <a:blip r:embed="rId6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blipFill>
                <a:blip r:embed="rId7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Ellipse 61"/>
          <p:cNvSpPr/>
          <p:nvPr/>
        </p:nvSpPr>
        <p:spPr>
          <a:xfrm>
            <a:off x="361611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361611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361611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feld 64"/>
              <p:cNvSpPr txBox="1"/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5" name="Textfeld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blipFill>
                <a:blip r:embed="rId8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/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blipFill>
                <a:blip r:embed="rId9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blipFill>
                <a:blip r:embed="rId10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feld 67"/>
          <p:cNvSpPr txBox="1"/>
          <p:nvPr/>
        </p:nvSpPr>
        <p:spPr>
          <a:xfrm rot="5400000">
            <a:off x="2720488" y="2533305"/>
            <a:ext cx="3978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9" name="Gerade Verbindung mit Pfeil 68"/>
          <p:cNvCxnSpPr/>
          <p:nvPr/>
        </p:nvCxnSpPr>
        <p:spPr>
          <a:xfrm>
            <a:off x="2991693" y="1775782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2991693" y="2315954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2998464" y="3269740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V="1">
            <a:off x="2957829" y="2437091"/>
            <a:ext cx="708660" cy="7200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flipV="1">
            <a:off x="2921312" y="1911311"/>
            <a:ext cx="764227" cy="1206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stCxn id="56" idx="5"/>
          </p:cNvCxnSpPr>
          <p:nvPr/>
        </p:nvCxnSpPr>
        <p:spPr>
          <a:xfrm>
            <a:off x="2943090" y="2435476"/>
            <a:ext cx="700539" cy="7255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V="1">
            <a:off x="2961639" y="1854161"/>
            <a:ext cx="670560" cy="3657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>
            <a:off x="2962909" y="1877021"/>
            <a:ext cx="673100" cy="3467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>
            <a:off x="2927349" y="1912581"/>
            <a:ext cx="754380" cy="1211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>
            <a:off x="3920626" y="1872944"/>
            <a:ext cx="518160" cy="487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>
            <a:off x="3943486" y="2372054"/>
            <a:ext cx="438150" cy="102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 flipV="1">
            <a:off x="3886336" y="2623515"/>
            <a:ext cx="544830" cy="514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 rot="5400000">
            <a:off x="3659837" y="2537759"/>
            <a:ext cx="399364" cy="46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3083927" y="1744374"/>
            <a:ext cx="434612" cy="1634720"/>
          </a:xfrm>
          <a:prstGeom prst="rect">
            <a:avLst/>
          </a:prstGeom>
          <a:gradFill>
            <a:gsLst>
              <a:gs pos="72000">
                <a:srgbClr val="FFFFFF"/>
              </a:gs>
              <a:gs pos="32000">
                <a:schemeClr val="bg1"/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4386580" y="2332585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1516537" y="2661175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input</a:t>
            </a:r>
          </a:p>
          <a:p>
            <a:pPr algn="ctr"/>
            <a:r>
              <a:rPr lang="en-US" sz="1200" dirty="0" smtClean="0"/>
              <a:t>coordinates</a:t>
            </a:r>
            <a:endParaRPr lang="en-US" sz="1200" dirty="0"/>
          </a:p>
        </p:txBody>
      </p:sp>
      <p:sp>
        <p:nvSpPr>
          <p:cNvPr id="93" name="Textfeld 92"/>
          <p:cNvSpPr txBox="1"/>
          <p:nvPr/>
        </p:nvSpPr>
        <p:spPr>
          <a:xfrm>
            <a:off x="4147666" y="2677474"/>
            <a:ext cx="84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physical</a:t>
            </a:r>
          </a:p>
          <a:p>
            <a:pPr algn="ctr"/>
            <a:r>
              <a:rPr lang="en-US" sz="1200" dirty="0" smtClean="0"/>
              <a:t>quantities</a:t>
            </a:r>
            <a:endParaRPr lang="en-US" sz="1200" dirty="0"/>
          </a:p>
        </p:txBody>
      </p:sp>
      <p:cxnSp>
        <p:nvCxnSpPr>
          <p:cNvPr id="94" name="Gerade Verbindung mit Pfeil 93"/>
          <p:cNvCxnSpPr/>
          <p:nvPr/>
        </p:nvCxnSpPr>
        <p:spPr>
          <a:xfrm>
            <a:off x="4721860" y="2495610"/>
            <a:ext cx="5433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108"/>
          <p:cNvSpPr txBox="1"/>
          <p:nvPr/>
        </p:nvSpPr>
        <p:spPr>
          <a:xfrm>
            <a:off x="715102" y="3727545"/>
            <a:ext cx="168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Regular ANN:</a:t>
            </a:r>
            <a:endParaRPr lang="en-GB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7093173" y="1213653"/>
            <a:ext cx="380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Governing</a:t>
            </a: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differential </a:t>
            </a: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equation</a:t>
            </a: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(DE)</a:t>
            </a:r>
            <a:endParaRPr lang="en-GB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4" name="Grafik 1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1245" y="1566016"/>
            <a:ext cx="2734733" cy="651884"/>
          </a:xfrm>
          <a:prstGeom prst="rect">
            <a:avLst/>
          </a:prstGeom>
        </p:spPr>
      </p:pic>
      <p:sp>
        <p:nvSpPr>
          <p:cNvPr id="125" name="Textfeld 124"/>
          <p:cNvSpPr txBox="1"/>
          <p:nvPr/>
        </p:nvSpPr>
        <p:spPr>
          <a:xfrm>
            <a:off x="7093173" y="2556527"/>
            <a:ext cx="25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Loss formulation</a:t>
            </a:r>
            <a:endParaRPr lang="en-US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feld 130"/>
              <p:cNvSpPr txBox="1"/>
              <p:nvPr/>
            </p:nvSpPr>
            <p:spPr>
              <a:xfrm>
                <a:off x="1505800" y="1201595"/>
                <a:ext cx="36029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Artificial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eural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etwork (ANN),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400">
                        <a:latin typeface="Cambria Math" panose="02040503050406030204" pitchFamily="18" charset="0"/>
                      </a:rPr>
                      <m:t>NN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31" name="Textfeld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800" y="1201595"/>
                <a:ext cx="3602973" cy="307777"/>
              </a:xfrm>
              <a:prstGeom prst="rect">
                <a:avLst/>
              </a:prstGeom>
              <a:blipFill>
                <a:blip r:embed="rId18"/>
                <a:stretch>
                  <a:fillRect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feld 131"/>
              <p:cNvSpPr txBox="1"/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2" name="Textfeld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blipFill>
                <a:blip r:embed="rId19"/>
                <a:stretch>
                  <a:fillRect l="-18750" t="-26667" r="-7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hteck 134"/>
              <p:cNvSpPr/>
              <p:nvPr/>
            </p:nvSpPr>
            <p:spPr>
              <a:xfrm>
                <a:off x="5322745" y="2017247"/>
                <a:ext cx="1399901" cy="88194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Compare with true value (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5" name="Rechteck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745" y="2017247"/>
                <a:ext cx="1399901" cy="881948"/>
              </a:xfrm>
              <a:prstGeom prst="rect">
                <a:avLst/>
              </a:prstGeom>
              <a:blipFill>
                <a:blip r:embed="rId21"/>
                <a:stretch>
                  <a:fillRect r="-2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Grafik 5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84930" y="3040257"/>
            <a:ext cx="3229180" cy="290194"/>
          </a:xfrm>
          <a:prstGeom prst="rect">
            <a:avLst/>
          </a:prstGeom>
        </p:spPr>
      </p:pic>
      <p:pic>
        <p:nvPicPr>
          <p:cNvPr id="84" name="Grafik 8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40547" y="4398810"/>
            <a:ext cx="136357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Training iteration:</a:t>
            </a:r>
            <a:endParaRPr lang="en-US" sz="1200" dirty="0"/>
          </a:p>
        </p:txBody>
      </p:sp>
      <p:sp>
        <p:nvSpPr>
          <p:cNvPr id="55" name="Rechteck 54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134711" y="6642819"/>
            <a:ext cx="6141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4"/>
              </a:rPr>
              <a:t>https://benmoseley.blog/my-research/so-what-is-a-physics-informed-neural-network/</a:t>
            </a:r>
            <a:r>
              <a:rPr lang="en-GB" sz="11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Raissi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2018 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J. </a:t>
            </a:r>
            <a:r>
              <a:rPr lang="en-GB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Comput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Phys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378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(2019) 686–707 </a:t>
            </a:r>
          </a:p>
        </p:txBody>
      </p:sp>
    </p:spTree>
    <p:extLst>
      <p:ext uri="{BB962C8B-B14F-4D97-AF65-F5344CB8AC3E}">
        <p14:creationId xmlns:p14="http://schemas.microsoft.com/office/powerpoint/2010/main" val="28166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bgerundetes Rechteck 107"/>
          <p:cNvSpPr/>
          <p:nvPr/>
        </p:nvSpPr>
        <p:spPr>
          <a:xfrm>
            <a:off x="1548259" y="1557551"/>
            <a:ext cx="3405094" cy="2011426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PINN example: 1d harmonic oscillator problem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1869753" y="2338668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1938670" y="2360031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70" y="2360031"/>
                <a:ext cx="183319" cy="276999"/>
              </a:xfrm>
              <a:prstGeom prst="rect">
                <a:avLst/>
              </a:prstGeom>
              <a:blipFill>
                <a:blip r:embed="rId4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Gerade Verbindung mit Pfeil 49"/>
          <p:cNvCxnSpPr>
            <a:stCxn id="48" idx="7"/>
            <a:endCxn id="57" idx="3"/>
          </p:cNvCxnSpPr>
          <p:nvPr/>
        </p:nvCxnSpPr>
        <p:spPr>
          <a:xfrm flipV="1">
            <a:off x="2153041" y="1893124"/>
            <a:ext cx="555365" cy="4941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2194696" y="2356814"/>
            <a:ext cx="464820" cy="876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2156596" y="2631134"/>
            <a:ext cx="519293" cy="5514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265980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265980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265980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blipFill>
                <a:blip r:embed="rId5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blipFill>
                <a:blip r:embed="rId6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blipFill>
                <a:blip r:embed="rId7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Ellipse 61"/>
          <p:cNvSpPr/>
          <p:nvPr/>
        </p:nvSpPr>
        <p:spPr>
          <a:xfrm>
            <a:off x="361611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361611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361611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feld 64"/>
              <p:cNvSpPr txBox="1"/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5" name="Textfeld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blipFill>
                <a:blip r:embed="rId8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/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blipFill>
                <a:blip r:embed="rId9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blipFill>
                <a:blip r:embed="rId10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feld 67"/>
          <p:cNvSpPr txBox="1"/>
          <p:nvPr/>
        </p:nvSpPr>
        <p:spPr>
          <a:xfrm rot="5400000">
            <a:off x="2720488" y="2533305"/>
            <a:ext cx="3978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9" name="Gerade Verbindung mit Pfeil 68"/>
          <p:cNvCxnSpPr/>
          <p:nvPr/>
        </p:nvCxnSpPr>
        <p:spPr>
          <a:xfrm>
            <a:off x="2991693" y="1775782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2991693" y="2315954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2998464" y="3269740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V="1">
            <a:off x="2957829" y="2437091"/>
            <a:ext cx="708660" cy="7200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flipV="1">
            <a:off x="2921312" y="1911311"/>
            <a:ext cx="764227" cy="1206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stCxn id="56" idx="5"/>
          </p:cNvCxnSpPr>
          <p:nvPr/>
        </p:nvCxnSpPr>
        <p:spPr>
          <a:xfrm>
            <a:off x="2943090" y="2435476"/>
            <a:ext cx="700539" cy="7255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V="1">
            <a:off x="2961639" y="1854161"/>
            <a:ext cx="670560" cy="3657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>
            <a:off x="2962909" y="1877021"/>
            <a:ext cx="673100" cy="3467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>
            <a:off x="2927349" y="1912581"/>
            <a:ext cx="754380" cy="1211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>
            <a:off x="3920626" y="1872944"/>
            <a:ext cx="518160" cy="487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>
            <a:off x="3943486" y="2372054"/>
            <a:ext cx="438150" cy="102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 flipV="1">
            <a:off x="3886336" y="2623515"/>
            <a:ext cx="544830" cy="514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 rot="5400000">
            <a:off x="3659837" y="2537759"/>
            <a:ext cx="399364" cy="46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3083927" y="1744374"/>
            <a:ext cx="434612" cy="1634720"/>
          </a:xfrm>
          <a:prstGeom prst="rect">
            <a:avLst/>
          </a:prstGeom>
          <a:gradFill>
            <a:gsLst>
              <a:gs pos="72000">
                <a:srgbClr val="FFFFFF"/>
              </a:gs>
              <a:gs pos="32000">
                <a:schemeClr val="bg1"/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1516537" y="2661175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input</a:t>
            </a:r>
          </a:p>
          <a:p>
            <a:pPr algn="ctr"/>
            <a:r>
              <a:rPr lang="en-US" sz="1200" dirty="0" smtClean="0"/>
              <a:t>coordinates</a:t>
            </a:r>
            <a:endParaRPr lang="en-US" sz="1200" dirty="0"/>
          </a:p>
        </p:txBody>
      </p:sp>
      <p:sp>
        <p:nvSpPr>
          <p:cNvPr id="93" name="Textfeld 92"/>
          <p:cNvSpPr txBox="1"/>
          <p:nvPr/>
        </p:nvSpPr>
        <p:spPr>
          <a:xfrm>
            <a:off x="4147666" y="2677474"/>
            <a:ext cx="84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physical</a:t>
            </a:r>
          </a:p>
          <a:p>
            <a:pPr algn="ctr"/>
            <a:r>
              <a:rPr lang="en-US" sz="1200" dirty="0" smtClean="0"/>
              <a:t>quantities</a:t>
            </a:r>
            <a:endParaRPr lang="en-US" sz="1200" dirty="0"/>
          </a:p>
        </p:txBody>
      </p:sp>
      <p:sp>
        <p:nvSpPr>
          <p:cNvPr id="102" name="Abgerundetes Rechteck 101"/>
          <p:cNvSpPr/>
          <p:nvPr/>
        </p:nvSpPr>
        <p:spPr>
          <a:xfrm>
            <a:off x="5046667" y="1554165"/>
            <a:ext cx="1221728" cy="784504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5062432" y="1026195"/>
            <a:ext cx="119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Automatic</a:t>
            </a:r>
          </a:p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differentiation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5" name="Abgerundetes Rechteck 104"/>
          <p:cNvSpPr/>
          <p:nvPr/>
        </p:nvSpPr>
        <p:spPr>
          <a:xfrm>
            <a:off x="5264826" y="1674267"/>
            <a:ext cx="757089" cy="5170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feld 105"/>
              <p:cNvSpPr txBox="1"/>
              <p:nvPr/>
            </p:nvSpPr>
            <p:spPr>
              <a:xfrm>
                <a:off x="5303298" y="1690464"/>
                <a:ext cx="689050" cy="432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̂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4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de-DE" sz="140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6" name="Textfeld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298" y="1690464"/>
                <a:ext cx="689050" cy="4322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Gerade Verbindung mit Pfeil 109"/>
          <p:cNvCxnSpPr/>
          <p:nvPr/>
        </p:nvCxnSpPr>
        <p:spPr>
          <a:xfrm flipV="1">
            <a:off x="4546600" y="1915968"/>
            <a:ext cx="718226" cy="5732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feld 122"/>
          <p:cNvSpPr txBox="1"/>
          <p:nvPr/>
        </p:nvSpPr>
        <p:spPr>
          <a:xfrm>
            <a:off x="7093173" y="1213653"/>
            <a:ext cx="380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Governing</a:t>
            </a: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differential </a:t>
            </a: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equation</a:t>
            </a: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(DE)</a:t>
            </a:r>
            <a:endParaRPr lang="en-GB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4" name="Grafik 1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1245" y="1566016"/>
            <a:ext cx="2734733" cy="651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feld 131"/>
              <p:cNvSpPr txBox="1"/>
              <p:nvPr/>
            </p:nvSpPr>
            <p:spPr>
              <a:xfrm>
                <a:off x="1505800" y="1201595"/>
                <a:ext cx="36029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Artificial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eural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etwork (ANN),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400">
                        <a:latin typeface="Cambria Math" panose="02040503050406030204" pitchFamily="18" charset="0"/>
                      </a:rPr>
                      <m:t>NN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32" name="Textfeld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800" y="1201595"/>
                <a:ext cx="3602973" cy="307777"/>
              </a:xfrm>
              <a:prstGeom prst="rect">
                <a:avLst/>
              </a:prstGeom>
              <a:blipFill>
                <a:blip r:embed="rId21"/>
                <a:stretch>
                  <a:fillRect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feld 127"/>
          <p:cNvSpPr txBox="1"/>
          <p:nvPr/>
        </p:nvSpPr>
        <p:spPr>
          <a:xfrm>
            <a:off x="8275294" y="3357548"/>
            <a:ext cx="951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(Data loss)</a:t>
            </a:r>
            <a:endParaRPr lang="en-GB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9" name="Textfeld 128"/>
          <p:cNvSpPr txBox="1"/>
          <p:nvPr/>
        </p:nvSpPr>
        <p:spPr>
          <a:xfrm>
            <a:off x="9901238" y="3357548"/>
            <a:ext cx="180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(Physics loss / residual)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7093173" y="2556527"/>
            <a:ext cx="25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Loss formulation</a:t>
            </a:r>
            <a:endParaRPr lang="en-US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1" name="Gerade Verbindung mit Pfeil 90"/>
          <p:cNvCxnSpPr>
            <a:endCxn id="84" idx="1"/>
          </p:cNvCxnSpPr>
          <p:nvPr/>
        </p:nvCxnSpPr>
        <p:spPr>
          <a:xfrm>
            <a:off x="4551680" y="2489200"/>
            <a:ext cx="606280" cy="4395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lipse 82"/>
          <p:cNvSpPr/>
          <p:nvPr/>
        </p:nvSpPr>
        <p:spPr>
          <a:xfrm>
            <a:off x="4386580" y="2332585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feld 132"/>
              <p:cNvSpPr txBox="1"/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3" name="Textfeld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blipFill>
                <a:blip r:embed="rId23"/>
                <a:stretch>
                  <a:fillRect l="-18750" t="-26667" r="-7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feld 94"/>
          <p:cNvSpPr txBox="1"/>
          <p:nvPr/>
        </p:nvSpPr>
        <p:spPr>
          <a:xfrm>
            <a:off x="6394726" y="3727545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PINN:</a:t>
            </a:r>
            <a:endParaRPr lang="en-GB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6" name="Grafik 9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4" y="4206267"/>
            <a:ext cx="5649829" cy="1971013"/>
          </a:xfrm>
          <a:prstGeom prst="rect">
            <a:avLst/>
          </a:prstGeom>
        </p:spPr>
      </p:pic>
      <p:sp>
        <p:nvSpPr>
          <p:cNvPr id="97" name="Textfeld 96"/>
          <p:cNvSpPr txBox="1"/>
          <p:nvPr/>
        </p:nvSpPr>
        <p:spPr>
          <a:xfrm>
            <a:off x="715102" y="3727545"/>
            <a:ext cx="168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Regular ANN:</a:t>
            </a:r>
            <a:endParaRPr lang="en-GB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711353" y="2835968"/>
            <a:ext cx="5232589" cy="538841"/>
            <a:chOff x="6156771" y="2826726"/>
            <a:chExt cx="6417975" cy="660909"/>
          </a:xfrm>
        </p:grpSpPr>
        <p:pic>
          <p:nvPicPr>
            <p:cNvPr id="85" name="Grafik 8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156771" y="3040257"/>
              <a:ext cx="3229180" cy="290194"/>
            </a:xfrm>
            <a:prstGeom prst="rect">
              <a:avLst/>
            </a:prstGeom>
          </p:spPr>
        </p:pic>
        <p:pic>
          <p:nvPicPr>
            <p:cNvPr id="86" name="Grafik 85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9372342" y="2826726"/>
              <a:ext cx="3202404" cy="66090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hteck 83"/>
              <p:cNvSpPr/>
              <p:nvPr/>
            </p:nvSpPr>
            <p:spPr>
              <a:xfrm>
                <a:off x="5157960" y="2487738"/>
                <a:ext cx="1012994" cy="88194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Compare with true value (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4" name="Rechteck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960" y="2487738"/>
                <a:ext cx="1012994" cy="881948"/>
              </a:xfrm>
              <a:prstGeom prst="rect">
                <a:avLst/>
              </a:prstGeom>
              <a:blipFill>
                <a:blip r:embed="rId28"/>
                <a:stretch>
                  <a:fillRect r="-2941" b="-4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Grafik 8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88" name="Textfeld 87"/>
          <p:cNvSpPr txBox="1"/>
          <p:nvPr/>
        </p:nvSpPr>
        <p:spPr>
          <a:xfrm>
            <a:off x="4140547" y="4398810"/>
            <a:ext cx="136357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Training iteration:</a:t>
            </a:r>
            <a:endParaRPr lang="en-US" sz="1200" dirty="0"/>
          </a:p>
        </p:txBody>
      </p:sp>
      <p:sp>
        <p:nvSpPr>
          <p:cNvPr id="90" name="Rechteck 89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134711" y="6642819"/>
            <a:ext cx="6141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0"/>
              </a:rPr>
              <a:t>https://benmoseley.blog/my-research/so-what-is-a-physics-informed-neural-network/</a:t>
            </a:r>
            <a:r>
              <a:rPr lang="en-GB" sz="11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Raissi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2018 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J. </a:t>
            </a:r>
            <a:r>
              <a:rPr lang="en-GB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Comput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Phys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378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(2019) 686–707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57143" y="4184145"/>
            <a:ext cx="5782119" cy="17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PINN example: 2d elliptic problem (Poisson’s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Laplace’s </a:t>
            </a: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eq.)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7093173" y="1213653"/>
            <a:ext cx="455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Governing</a:t>
            </a: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partial differential </a:t>
            </a: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equation</a:t>
            </a: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(PDE)</a:t>
            </a:r>
            <a:endParaRPr lang="en-GB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7093173" y="3461435"/>
            <a:ext cx="25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Loss formulation</a:t>
            </a:r>
            <a:endParaRPr lang="en-US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9503251" y="5202659"/>
            <a:ext cx="935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(Total </a:t>
            </a:r>
            <a:r>
              <a:rPr lang="de-DE" sz="1400" b="1" dirty="0" err="1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loss</a:t>
            </a:r>
            <a:r>
              <a:rPr lang="de-DE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548259" y="1557551"/>
            <a:ext cx="3405094" cy="2011426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4" name="Gerade Verbindung mit Pfeil 23"/>
          <p:cNvCxnSpPr>
            <a:stCxn id="21" idx="7"/>
            <a:endCxn id="30" idx="3"/>
          </p:cNvCxnSpPr>
          <p:nvPr/>
        </p:nvCxnSpPr>
        <p:spPr>
          <a:xfrm flipV="1">
            <a:off x="2153041" y="1893124"/>
            <a:ext cx="555365" cy="2179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2021840" y="2240280"/>
            <a:ext cx="637676" cy="1165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026920" y="2260600"/>
            <a:ext cx="648969" cy="921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265980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265980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265980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blipFill>
                <a:blip r:embed="rId3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blipFill>
                <a:blip r:embed="rId4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blipFill>
                <a:blip r:embed="rId5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llipse 34"/>
          <p:cNvSpPr/>
          <p:nvPr/>
        </p:nvSpPr>
        <p:spPr>
          <a:xfrm>
            <a:off x="361611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61611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61611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blipFill>
                <a:blip r:embed="rId6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blipFill>
                <a:blip r:embed="rId7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blipFill>
                <a:blip r:embed="rId8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feld 40"/>
          <p:cNvSpPr txBox="1"/>
          <p:nvPr/>
        </p:nvSpPr>
        <p:spPr>
          <a:xfrm rot="5400000">
            <a:off x="2720488" y="2533305"/>
            <a:ext cx="3978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2991693" y="1775782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2991693" y="2315954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2998464" y="3269740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2957829" y="2437091"/>
            <a:ext cx="708660" cy="7200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V="1">
            <a:off x="2921312" y="1911311"/>
            <a:ext cx="764227" cy="1206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9" idx="5"/>
          </p:cNvCxnSpPr>
          <p:nvPr/>
        </p:nvCxnSpPr>
        <p:spPr>
          <a:xfrm>
            <a:off x="2943090" y="2435476"/>
            <a:ext cx="700539" cy="7255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V="1">
            <a:off x="2961639" y="1854161"/>
            <a:ext cx="670560" cy="3657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2962909" y="1877021"/>
            <a:ext cx="673100" cy="3467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2927349" y="1912581"/>
            <a:ext cx="754380" cy="1211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3920626" y="1872944"/>
            <a:ext cx="518160" cy="487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3943486" y="2372054"/>
            <a:ext cx="438150" cy="102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3886336" y="2623515"/>
            <a:ext cx="544830" cy="514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 rot="5400000">
            <a:off x="3659837" y="2537759"/>
            <a:ext cx="399364" cy="46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3083927" y="1744374"/>
            <a:ext cx="434612" cy="1634720"/>
          </a:xfrm>
          <a:prstGeom prst="rect">
            <a:avLst/>
          </a:prstGeom>
          <a:gradFill>
            <a:gsLst>
              <a:gs pos="72000">
                <a:srgbClr val="FFFFFF"/>
              </a:gs>
              <a:gs pos="32000">
                <a:schemeClr val="bg1"/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4147666" y="2677474"/>
            <a:ext cx="84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physical</a:t>
            </a:r>
          </a:p>
          <a:p>
            <a:pPr algn="ctr"/>
            <a:r>
              <a:rPr lang="en-US" sz="1200" dirty="0" smtClean="0"/>
              <a:t>quantities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/>
              <p:nvPr/>
            </p:nvSpPr>
            <p:spPr>
              <a:xfrm>
                <a:off x="1473932" y="1201595"/>
                <a:ext cx="3666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Artificial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eural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etwork (ANN),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400">
                        <a:latin typeface="Cambria Math" panose="02040503050406030204" pitchFamily="18" charset="0"/>
                      </a:rPr>
                      <m:t>NN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32" y="1201595"/>
                <a:ext cx="3666709" cy="307777"/>
              </a:xfrm>
              <a:prstGeom prst="rect">
                <a:avLst/>
              </a:prstGeom>
              <a:blipFill>
                <a:blip r:embed="rId9"/>
                <a:stretch>
                  <a:fillRect l="-166"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feld 69"/>
          <p:cNvSpPr txBox="1"/>
          <p:nvPr/>
        </p:nvSpPr>
        <p:spPr>
          <a:xfrm>
            <a:off x="5062432" y="1026195"/>
            <a:ext cx="119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Automatic</a:t>
            </a:r>
          </a:p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differentiation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6" name="Gerade Verbindung mit Pfeil 75"/>
          <p:cNvCxnSpPr/>
          <p:nvPr/>
        </p:nvCxnSpPr>
        <p:spPr>
          <a:xfrm flipV="1">
            <a:off x="2026920" y="1910080"/>
            <a:ext cx="680720" cy="8839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 flipV="1">
            <a:off x="2032000" y="2362200"/>
            <a:ext cx="624840" cy="4013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2021840" y="2773681"/>
            <a:ext cx="650240" cy="4419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1869753" y="2062454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938670" y="2083817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70" y="2083817"/>
                <a:ext cx="183319" cy="276999"/>
              </a:xfrm>
              <a:prstGeom prst="rect">
                <a:avLst/>
              </a:prstGeom>
              <a:blipFill>
                <a:blip r:embed="rId12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Ellipse 73"/>
          <p:cNvSpPr/>
          <p:nvPr/>
        </p:nvSpPr>
        <p:spPr>
          <a:xfrm>
            <a:off x="1864613" y="2615962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1933530" y="263732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30" y="2637325"/>
                <a:ext cx="186718" cy="276999"/>
              </a:xfrm>
              <a:prstGeom prst="rect">
                <a:avLst/>
              </a:prstGeom>
              <a:blipFill>
                <a:blip r:embed="rId13"/>
                <a:stretch>
                  <a:fillRect l="-32258" r="-25806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uppieren 83"/>
          <p:cNvGrpSpPr/>
          <p:nvPr/>
        </p:nvGrpSpPr>
        <p:grpSpPr>
          <a:xfrm>
            <a:off x="1112832" y="3696324"/>
            <a:ext cx="5800352" cy="2648356"/>
            <a:chOff x="96233" y="1837715"/>
            <a:chExt cx="7043707" cy="3216054"/>
          </a:xfrm>
        </p:grpSpPr>
        <p:grpSp>
          <p:nvGrpSpPr>
            <p:cNvPr id="85" name="Gruppieren 84"/>
            <p:cNvGrpSpPr/>
            <p:nvPr/>
          </p:nvGrpSpPr>
          <p:grpSpPr>
            <a:xfrm>
              <a:off x="3680460" y="1837715"/>
              <a:ext cx="3459480" cy="3212903"/>
              <a:chOff x="3680460" y="1837715"/>
              <a:chExt cx="3459480" cy="3212903"/>
            </a:xfrm>
          </p:grpSpPr>
          <p:pic>
            <p:nvPicPr>
              <p:cNvPr id="87" name="Grafik 86"/>
              <p:cNvPicPr>
                <a:picLocks noChangeAspect="1"/>
              </p:cNvPicPr>
              <p:nvPr/>
            </p:nvPicPr>
            <p:blipFill rotWithShape="1">
              <a:blip r:embed="rId14"/>
              <a:srcRect l="4853"/>
              <a:stretch/>
            </p:blipFill>
            <p:spPr>
              <a:xfrm>
                <a:off x="3680460" y="1837715"/>
                <a:ext cx="3459480" cy="3212903"/>
              </a:xfrm>
              <a:prstGeom prst="rect">
                <a:avLst/>
              </a:prstGeom>
            </p:spPr>
          </p:pic>
          <p:sp>
            <p:nvSpPr>
              <p:cNvPr id="88" name="Rechteck 87"/>
              <p:cNvSpPr/>
              <p:nvPr/>
            </p:nvSpPr>
            <p:spPr>
              <a:xfrm>
                <a:off x="3680460" y="1837715"/>
                <a:ext cx="205740" cy="290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6" name="Grafik 8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6233" y="1866527"/>
              <a:ext cx="3729752" cy="3187242"/>
            </a:xfrm>
            <a:prstGeom prst="rect">
              <a:avLst/>
            </a:prstGeom>
          </p:spPr>
        </p:pic>
      </p:grpSp>
      <p:sp>
        <p:nvSpPr>
          <p:cNvPr id="89" name="Textfeld 88"/>
          <p:cNvSpPr txBox="1"/>
          <p:nvPr/>
        </p:nvSpPr>
        <p:spPr>
          <a:xfrm>
            <a:off x="1726430" y="6382346"/>
            <a:ext cx="165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True solution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4860627" y="6382345"/>
            <a:ext cx="1068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 term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1535942" y="29720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input</a:t>
            </a:r>
          </a:p>
          <a:p>
            <a:pPr algn="ctr"/>
            <a:r>
              <a:rPr lang="en-US" sz="1200" dirty="0" smtClean="0"/>
              <a:t>coordinates</a:t>
            </a:r>
            <a:endParaRPr lang="en-US" sz="1200" dirty="0"/>
          </a:p>
        </p:txBody>
      </p:sp>
      <p:pic>
        <p:nvPicPr>
          <p:cNvPr id="78" name="Grafik 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4548" y="1595204"/>
            <a:ext cx="4962470" cy="763874"/>
          </a:xfrm>
          <a:prstGeom prst="rect">
            <a:avLst/>
          </a:prstGeom>
        </p:spPr>
      </p:pic>
      <p:sp>
        <p:nvSpPr>
          <p:cNvPr id="100" name="Textfeld 99"/>
          <p:cNvSpPr txBox="1"/>
          <p:nvPr/>
        </p:nvSpPr>
        <p:spPr>
          <a:xfrm>
            <a:off x="11424640" y="4021775"/>
            <a:ext cx="1176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(Physics loss </a:t>
            </a:r>
            <a:r>
              <a:rPr lang="de-DE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10590879" y="4651784"/>
            <a:ext cx="1280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de-DE" sz="1400" b="1" dirty="0" err="1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Boundary</a:t>
            </a:r>
            <a:r>
              <a:rPr lang="de-DE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loss</a:t>
            </a:r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5" name="Abgerundetes Rechteck 94"/>
          <p:cNvSpPr/>
          <p:nvPr/>
        </p:nvSpPr>
        <p:spPr>
          <a:xfrm>
            <a:off x="5046667" y="1554165"/>
            <a:ext cx="1221728" cy="784504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5062432" y="1026195"/>
            <a:ext cx="119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Automatic</a:t>
            </a:r>
          </a:p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differentiation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8" name="Abgerundetes Rechteck 97"/>
          <p:cNvSpPr/>
          <p:nvPr/>
        </p:nvSpPr>
        <p:spPr>
          <a:xfrm>
            <a:off x="5264826" y="1674267"/>
            <a:ext cx="757089" cy="5170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feld 98"/>
              <p:cNvSpPr txBox="1"/>
              <p:nvPr/>
            </p:nvSpPr>
            <p:spPr>
              <a:xfrm>
                <a:off x="5303298" y="1690464"/>
                <a:ext cx="689050" cy="4690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9" name="Textfeld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298" y="1690464"/>
                <a:ext cx="689050" cy="469039"/>
              </a:xfrm>
              <a:prstGeom prst="rect">
                <a:avLst/>
              </a:prstGeom>
              <a:blipFill>
                <a:blip r:embed="rId17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hteck 101"/>
              <p:cNvSpPr/>
              <p:nvPr/>
            </p:nvSpPr>
            <p:spPr>
              <a:xfrm>
                <a:off x="5157959" y="2487738"/>
                <a:ext cx="1472834" cy="88194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Compare with boundary data (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h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2" name="Rechteck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959" y="2487738"/>
                <a:ext cx="1472834" cy="881948"/>
              </a:xfrm>
              <a:prstGeom prst="rect">
                <a:avLst/>
              </a:prstGeom>
              <a:blipFill>
                <a:blip r:embed="rId18"/>
                <a:stretch>
                  <a:fillRect r="-813" b="-4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Gerade Verbindung mit Pfeil 102"/>
          <p:cNvCxnSpPr/>
          <p:nvPr/>
        </p:nvCxnSpPr>
        <p:spPr>
          <a:xfrm flipV="1">
            <a:off x="4546600" y="1915968"/>
            <a:ext cx="718226" cy="5732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4551680" y="2489200"/>
            <a:ext cx="606280" cy="4395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4386580" y="2332585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blipFill>
                <a:blip r:embed="rId19"/>
                <a:stretch>
                  <a:fillRect l="-18750" t="-26667" r="-7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83004" y="2357320"/>
            <a:ext cx="3236704" cy="32533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36635" y="2854147"/>
            <a:ext cx="2289885" cy="29614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84579" y="5263308"/>
            <a:ext cx="1304112" cy="2218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64883" y="3847590"/>
            <a:ext cx="4367681" cy="65515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22746" y="4626595"/>
            <a:ext cx="2826513" cy="355655"/>
          </a:xfrm>
          <a:prstGeom prst="rect">
            <a:avLst/>
          </a:prstGeom>
        </p:spPr>
      </p:pic>
      <p:pic>
        <p:nvPicPr>
          <p:cNvPr id="79" name="Grafik 7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81" name="Rechteck 80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8043336" y="1844004"/>
            <a:ext cx="3973573" cy="3210707"/>
            <a:chOff x="8047146" y="1855434"/>
            <a:chExt cx="3973573" cy="3210707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2859" y="1855434"/>
              <a:ext cx="3947860" cy="3210707"/>
            </a:xfrm>
            <a:prstGeom prst="rect">
              <a:avLst/>
            </a:prstGeom>
          </p:spPr>
        </p:pic>
        <p:sp>
          <p:nvSpPr>
            <p:cNvPr id="35" name="Rechteck 34"/>
            <p:cNvSpPr/>
            <p:nvPr/>
          </p:nvSpPr>
          <p:spPr>
            <a:xfrm>
              <a:off x="8047146" y="1965960"/>
              <a:ext cx="436880" cy="2799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4479125" y="1841638"/>
            <a:ext cx="3758095" cy="3221629"/>
            <a:chOff x="4479125" y="1845448"/>
            <a:chExt cx="3758095" cy="3221629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8696" y="1845448"/>
              <a:ext cx="3718524" cy="3221629"/>
            </a:xfrm>
            <a:prstGeom prst="rect">
              <a:avLst/>
            </a:prstGeom>
          </p:spPr>
        </p:pic>
        <p:sp>
          <p:nvSpPr>
            <p:cNvPr id="34" name="Rechteck 33"/>
            <p:cNvSpPr/>
            <p:nvPr/>
          </p:nvSpPr>
          <p:spPr>
            <a:xfrm>
              <a:off x="4479125" y="1920240"/>
              <a:ext cx="436880" cy="284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PINN example: 2d elliptic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problem (Poisson’s, </a:t>
            </a: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Laplace’s eq.)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203" y="1866527"/>
            <a:ext cx="3729752" cy="3187242"/>
          </a:xfrm>
          <a:prstGeom prst="rect">
            <a:avLst/>
          </a:prstGeom>
        </p:spPr>
      </p:pic>
      <p:sp>
        <p:nvSpPr>
          <p:cNvPr id="97" name="Textfeld 96"/>
          <p:cNvSpPr txBox="1"/>
          <p:nvPr/>
        </p:nvSpPr>
        <p:spPr>
          <a:xfrm>
            <a:off x="1980307" y="5130651"/>
            <a:ext cx="165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True solution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5292675" y="5130650"/>
            <a:ext cx="199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Predicted solution (PINN)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9208873" y="5130650"/>
            <a:ext cx="1223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Absolute error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9765758" cy="592720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PINN example: time-dependent 1d problem (Allen-Cahn’s eq.)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7093173" y="1213653"/>
            <a:ext cx="380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Governing</a:t>
            </a: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differential </a:t>
            </a: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equation</a:t>
            </a:r>
            <a:r>
              <a:rPr lang="de-DE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(DE)</a:t>
            </a:r>
            <a:endParaRPr lang="en-GB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7093173" y="3186435"/>
            <a:ext cx="258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6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Loss formulation</a:t>
            </a:r>
            <a:endParaRPr lang="en-US" b="1" dirty="0">
              <a:solidFill>
                <a:srgbClr val="0026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548259" y="1557551"/>
            <a:ext cx="3405094" cy="2011426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4" name="Gerade Verbindung mit Pfeil 23"/>
          <p:cNvCxnSpPr>
            <a:stCxn id="21" idx="7"/>
            <a:endCxn id="30" idx="3"/>
          </p:cNvCxnSpPr>
          <p:nvPr/>
        </p:nvCxnSpPr>
        <p:spPr>
          <a:xfrm flipV="1">
            <a:off x="2153041" y="1893124"/>
            <a:ext cx="555365" cy="2179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2021840" y="2240280"/>
            <a:ext cx="637676" cy="1165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026920" y="2260600"/>
            <a:ext cx="648969" cy="921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265980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265980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265980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896" y="1638969"/>
                <a:ext cx="193193" cy="276999"/>
              </a:xfrm>
              <a:prstGeom prst="rect">
                <a:avLst/>
              </a:prstGeom>
              <a:blipFill>
                <a:blip r:embed="rId3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2186693"/>
                <a:ext cx="193193" cy="276999"/>
              </a:xfrm>
              <a:prstGeom prst="rect">
                <a:avLst/>
              </a:prstGeom>
              <a:blipFill>
                <a:blip r:embed="rId4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09" y="3123936"/>
                <a:ext cx="193193" cy="276999"/>
              </a:xfrm>
              <a:prstGeom prst="rect">
                <a:avLst/>
              </a:prstGeom>
              <a:blipFill>
                <a:blip r:embed="rId5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llipse 34"/>
          <p:cNvSpPr/>
          <p:nvPr/>
        </p:nvSpPr>
        <p:spPr>
          <a:xfrm>
            <a:off x="3616112" y="2152188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616111" y="1609836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616110" y="3094543"/>
            <a:ext cx="331893" cy="331893"/>
          </a:xfrm>
          <a:prstGeom prst="ellipse">
            <a:avLst/>
          </a:prstGeom>
          <a:solidFill>
            <a:srgbClr val="FFD9B3"/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206" y="1638969"/>
                <a:ext cx="193193" cy="276999"/>
              </a:xfrm>
              <a:prstGeom prst="rect">
                <a:avLst/>
              </a:prstGeom>
              <a:blipFill>
                <a:blip r:embed="rId6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2186693"/>
                <a:ext cx="193193" cy="276999"/>
              </a:xfrm>
              <a:prstGeom prst="rect">
                <a:avLst/>
              </a:prstGeom>
              <a:blipFill>
                <a:blip r:embed="rId7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9" y="3123936"/>
                <a:ext cx="193193" cy="276999"/>
              </a:xfrm>
              <a:prstGeom prst="rect">
                <a:avLst/>
              </a:prstGeom>
              <a:blipFill>
                <a:blip r:embed="rId8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feld 40"/>
          <p:cNvSpPr txBox="1"/>
          <p:nvPr/>
        </p:nvSpPr>
        <p:spPr>
          <a:xfrm rot="5400000">
            <a:off x="2720488" y="2533305"/>
            <a:ext cx="3978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2991693" y="1775782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2991693" y="2315954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2998464" y="3269740"/>
            <a:ext cx="61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2957829" y="2437091"/>
            <a:ext cx="708660" cy="7200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V="1">
            <a:off x="2921312" y="1911311"/>
            <a:ext cx="764227" cy="1206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9" idx="5"/>
          </p:cNvCxnSpPr>
          <p:nvPr/>
        </p:nvCxnSpPr>
        <p:spPr>
          <a:xfrm>
            <a:off x="2943090" y="2435476"/>
            <a:ext cx="700539" cy="7255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V="1">
            <a:off x="2961639" y="1854161"/>
            <a:ext cx="670560" cy="3657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2962909" y="1877021"/>
            <a:ext cx="673100" cy="3467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2927349" y="1912581"/>
            <a:ext cx="754380" cy="1211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3920626" y="1872944"/>
            <a:ext cx="518160" cy="487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3943486" y="2372054"/>
            <a:ext cx="438150" cy="102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3886336" y="2623515"/>
            <a:ext cx="544830" cy="514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 rot="5400000">
            <a:off x="3659837" y="2537759"/>
            <a:ext cx="399364" cy="46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3083927" y="1744374"/>
            <a:ext cx="434612" cy="1634720"/>
          </a:xfrm>
          <a:prstGeom prst="rect">
            <a:avLst/>
          </a:prstGeom>
          <a:gradFill>
            <a:gsLst>
              <a:gs pos="72000">
                <a:srgbClr val="FFFFFF"/>
              </a:gs>
              <a:gs pos="32000">
                <a:schemeClr val="bg1"/>
              </a:gs>
              <a:gs pos="0">
                <a:schemeClr val="bg1">
                  <a:alpha val="90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4147666" y="2677474"/>
            <a:ext cx="84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physical</a:t>
            </a:r>
          </a:p>
          <a:p>
            <a:pPr algn="ctr"/>
            <a:r>
              <a:rPr lang="en-US" sz="1200" dirty="0" smtClean="0"/>
              <a:t>quantities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/>
              <p:nvPr/>
            </p:nvSpPr>
            <p:spPr>
              <a:xfrm>
                <a:off x="1473932" y="1201595"/>
                <a:ext cx="3666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Artificial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eural </a:t>
                </a:r>
                <a:r>
                  <a:rPr lang="en-US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en-US" sz="1400" b="1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etwork (ANN),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400">
                        <a:latin typeface="Cambria Math" panose="02040503050406030204" pitchFamily="18" charset="0"/>
                      </a:rPr>
                      <m:t>NN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32" y="1201595"/>
                <a:ext cx="3666709" cy="307777"/>
              </a:xfrm>
              <a:prstGeom prst="rect">
                <a:avLst/>
              </a:prstGeom>
              <a:blipFill>
                <a:blip r:embed="rId9"/>
                <a:stretch>
                  <a:fillRect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bgerundetes Rechteck 68"/>
          <p:cNvSpPr/>
          <p:nvPr/>
        </p:nvSpPr>
        <p:spPr>
          <a:xfrm>
            <a:off x="5046667" y="1554164"/>
            <a:ext cx="955405" cy="723401"/>
          </a:xfrm>
          <a:prstGeom prst="roundRect">
            <a:avLst>
              <a:gd name="adj" fmla="val 3283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062432" y="1026195"/>
            <a:ext cx="119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Automatic</a:t>
            </a:r>
          </a:p>
          <a:p>
            <a:pPr algn="ctr"/>
            <a:r>
              <a:rPr lang="en-US" sz="1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differentiation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5161529" y="1638969"/>
            <a:ext cx="723069" cy="504480"/>
          </a:xfrm>
          <a:prstGeom prst="roundRect">
            <a:avLst>
              <a:gd name="adj" fmla="val 1062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3" name="Gerade Verbindung mit Pfeil 72"/>
          <p:cNvCxnSpPr>
            <a:endCxn id="71" idx="1"/>
          </p:cNvCxnSpPr>
          <p:nvPr/>
        </p:nvCxnSpPr>
        <p:spPr>
          <a:xfrm flipV="1">
            <a:off x="4547616" y="1891209"/>
            <a:ext cx="613913" cy="608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flipV="1">
            <a:off x="2026920" y="1910080"/>
            <a:ext cx="680720" cy="8839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 flipV="1">
            <a:off x="2032000" y="2362200"/>
            <a:ext cx="624840" cy="4013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2021840" y="2773681"/>
            <a:ext cx="650240" cy="4419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1869753" y="2062454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938670" y="2083817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70" y="2083817"/>
                <a:ext cx="183319" cy="276999"/>
              </a:xfrm>
              <a:prstGeom prst="rect">
                <a:avLst/>
              </a:prstGeom>
              <a:blipFill>
                <a:blip r:embed="rId12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Ellipse 73"/>
          <p:cNvSpPr/>
          <p:nvPr/>
        </p:nvSpPr>
        <p:spPr>
          <a:xfrm>
            <a:off x="1864613" y="2615962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1960107" y="2635015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107" y="2635015"/>
                <a:ext cx="149913" cy="276999"/>
              </a:xfrm>
              <a:prstGeom prst="rect">
                <a:avLst/>
              </a:prstGeom>
              <a:blipFill>
                <a:blip r:embed="rId13"/>
                <a:stretch>
                  <a:fillRect l="-37500" r="-29167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/>
              <p:cNvSpPr txBox="1"/>
              <p:nvPr/>
            </p:nvSpPr>
            <p:spPr>
              <a:xfrm>
                <a:off x="5195548" y="1652357"/>
                <a:ext cx="689050" cy="432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3" name="Textfeld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48" y="1652357"/>
                <a:ext cx="689050" cy="4322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feld 91"/>
          <p:cNvSpPr txBox="1"/>
          <p:nvPr/>
        </p:nvSpPr>
        <p:spPr>
          <a:xfrm>
            <a:off x="1535942" y="29720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input</a:t>
            </a:r>
          </a:p>
          <a:p>
            <a:pPr algn="ctr"/>
            <a:r>
              <a:rPr lang="en-US" sz="1200" dirty="0" smtClean="0"/>
              <a:t>coordinates</a:t>
            </a:r>
            <a:endParaRPr lang="en-US" sz="1200" dirty="0"/>
          </a:p>
        </p:txBody>
      </p:sp>
      <p:sp>
        <p:nvSpPr>
          <p:cNvPr id="63" name="Rechteck 62"/>
          <p:cNvSpPr/>
          <p:nvPr/>
        </p:nvSpPr>
        <p:spPr>
          <a:xfrm>
            <a:off x="5102696" y="2418250"/>
            <a:ext cx="1342107" cy="797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Compare with boundary and initial data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5" name="Gerade Verbindung mit Pfeil 64"/>
          <p:cNvCxnSpPr/>
          <p:nvPr/>
        </p:nvCxnSpPr>
        <p:spPr>
          <a:xfrm>
            <a:off x="4538980" y="2506980"/>
            <a:ext cx="553720" cy="2717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4386580" y="2332585"/>
            <a:ext cx="331893" cy="331893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541" y="2345581"/>
                <a:ext cx="191783" cy="276999"/>
              </a:xfrm>
              <a:prstGeom prst="rect">
                <a:avLst/>
              </a:prstGeom>
              <a:blipFill>
                <a:blip r:embed="rId16"/>
                <a:stretch>
                  <a:fillRect l="-18750" t="-26667" r="-7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78499" y="3781272"/>
            <a:ext cx="5193345" cy="2590031"/>
          </a:xfrm>
          <a:prstGeom prst="rect">
            <a:avLst/>
          </a:prstGeom>
        </p:spPr>
      </p:pic>
      <p:sp>
        <p:nvSpPr>
          <p:cNvPr id="78" name="Textfeld 77"/>
          <p:cNvSpPr txBox="1"/>
          <p:nvPr/>
        </p:nvSpPr>
        <p:spPr>
          <a:xfrm>
            <a:off x="3043434" y="6479058"/>
            <a:ext cx="165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True solution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77693" y="1602027"/>
            <a:ext cx="5572613" cy="602083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8364834" y="2289741"/>
            <a:ext cx="2532009" cy="1131174"/>
            <a:chOff x="8466312" y="2315524"/>
            <a:chExt cx="3333750" cy="148935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893075" y="2315524"/>
              <a:ext cx="2619375" cy="36195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687013" y="2729865"/>
              <a:ext cx="3000375" cy="48577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466312" y="3214325"/>
              <a:ext cx="3333750" cy="590550"/>
            </a:xfrm>
            <a:prstGeom prst="rect">
              <a:avLst/>
            </a:prstGeom>
          </p:spPr>
        </p:pic>
      </p:grpSp>
      <p:pic>
        <p:nvPicPr>
          <p:cNvPr id="88" name="Grafik 8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32458" y="4014704"/>
            <a:ext cx="1896538" cy="310465"/>
          </a:xfrm>
          <a:prstGeom prst="rect">
            <a:avLst/>
          </a:prstGeom>
        </p:spPr>
      </p:pic>
      <p:sp>
        <p:nvSpPr>
          <p:cNvPr id="90" name="Textfeld 89"/>
          <p:cNvSpPr txBox="1"/>
          <p:nvPr/>
        </p:nvSpPr>
        <p:spPr>
          <a:xfrm>
            <a:off x="7155470" y="4355273"/>
            <a:ext cx="450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(Total loss = physics loss + boundary loss + initial cond. loss </a:t>
            </a:r>
            <a:r>
              <a:rPr lang="de-DE" sz="1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67" y="1"/>
            <a:ext cx="1980308" cy="990154"/>
          </a:xfrm>
          <a:prstGeom prst="rect">
            <a:avLst/>
          </a:prstGeom>
        </p:spPr>
      </p:pic>
      <p:sp>
        <p:nvSpPr>
          <p:cNvPr id="68" name="Rechteck 67"/>
          <p:cNvSpPr/>
          <p:nvPr/>
        </p:nvSpPr>
        <p:spPr>
          <a:xfrm>
            <a:off x="4794016" y="6813257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Chaerony Siffa, Kiel Seminar, 23 Jan. 2024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134711" y="6642819"/>
            <a:ext cx="6141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Raissi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2018 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J. </a:t>
            </a:r>
            <a:r>
              <a:rPr lang="en-GB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Comput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Phys</a:t>
            </a:r>
            <a:r>
              <a:rPr lang="en-GB" sz="11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GB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378</a:t>
            </a:r>
            <a:r>
              <a:rPr lang="en-GB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(2019) 686–707 </a:t>
            </a:r>
          </a:p>
        </p:txBody>
      </p:sp>
    </p:spTree>
    <p:extLst>
      <p:ext uri="{BB962C8B-B14F-4D97-AF65-F5344CB8AC3E}">
        <p14:creationId xmlns:p14="http://schemas.microsoft.com/office/powerpoint/2010/main" val="23615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ter_Greif">
  <a:themeElements>
    <a:clrScheme name="INP_Farbpalette">
      <a:dk1>
        <a:srgbClr val="000000"/>
      </a:dk1>
      <a:lt1>
        <a:sysClr val="window" lastClr="FFFFFF"/>
      </a:lt1>
      <a:dk2>
        <a:srgbClr val="002658"/>
      </a:dk2>
      <a:lt2>
        <a:srgbClr val="F2F2F2"/>
      </a:lt2>
      <a:accent1>
        <a:srgbClr val="002658"/>
      </a:accent1>
      <a:accent2>
        <a:srgbClr val="E6007E"/>
      </a:accent2>
      <a:accent3>
        <a:srgbClr val="009FE3"/>
      </a:accent3>
      <a:accent4>
        <a:srgbClr val="48AF7A"/>
      </a:accent4>
      <a:accent5>
        <a:srgbClr val="8064A2"/>
      </a:accent5>
      <a:accent6>
        <a:srgbClr val="FEB2FF"/>
      </a:accent6>
      <a:hlink>
        <a:srgbClr val="0000FF"/>
      </a:hlink>
      <a:folHlink>
        <a:srgbClr val="800080"/>
      </a:folHlink>
    </a:clrScheme>
    <a:fontScheme name="1_Master_Grei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ter_Grei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Grei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Grei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Grei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Grei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Grei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Grei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Grei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Grei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Grei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Grei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Grei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P-allgemein_Eng_2023_16zu9.pptx" id="{96FC33EB-7122-4B89-88B2-2CD94BD6B0E6}" vid="{391BDF6E-26DE-4D34-B82F-E97B66002F0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16x9-en-INP_allg</Template>
  <TotalTime>0</TotalTime>
  <Words>2624</Words>
  <Application>Microsoft Office PowerPoint</Application>
  <PresentationFormat>Benutzerdefiniert</PresentationFormat>
  <Paragraphs>481</Paragraphs>
  <Slides>25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 Light</vt:lpstr>
      <vt:lpstr>Cambria Math</vt:lpstr>
      <vt:lpstr>DejaVu Sans Condensed</vt:lpstr>
      <vt:lpstr>Wingdings</vt:lpstr>
      <vt:lpstr>1_Master_Greif</vt:lpstr>
      <vt:lpstr>Solving PDEs using physics-informed neural networks (PINNs): some examples</vt:lpstr>
      <vt:lpstr>Outline</vt:lpstr>
      <vt:lpstr>Recap: artificial neural networks (ANN)</vt:lpstr>
      <vt:lpstr>Recap: artificial neural networks (ANN)</vt:lpstr>
      <vt:lpstr>PINN example: 1d harmonic oscillator problem</vt:lpstr>
      <vt:lpstr>PINN example: 1d harmonic oscillator problem</vt:lpstr>
      <vt:lpstr>PINN example: 2d elliptic problem (Poisson’s, Laplace’s eq.)</vt:lpstr>
      <vt:lpstr>PINN example: 2d elliptic problem (Poisson’s, Laplace’s eq.)</vt:lpstr>
      <vt:lpstr>PINN example: time-dependent 1d problem (Allen-Cahn’s eq.)</vt:lpstr>
      <vt:lpstr>PINN example: time-dependent 1d problem (Allen-Cahn’s eq.)</vt:lpstr>
      <vt:lpstr>PINN example: time-dependent 1d problem (inverse Burger’s eq.)</vt:lpstr>
      <vt:lpstr>PINN example: time-dependent 1d problem (inverse Burger’s eq.)</vt:lpstr>
      <vt:lpstr>How the training points are sampled?</vt:lpstr>
      <vt:lpstr>PowerPoint-Präsentation</vt:lpstr>
      <vt:lpstr>Governing equation – 1/2  </vt:lpstr>
      <vt:lpstr>Governing equation – 2/2  </vt:lpstr>
      <vt:lpstr>Governing equation – 2/2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</vt:lpstr>
    </vt:vector>
  </TitlesOfParts>
  <Company>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Seminar</dc:title>
  <dc:creator>Chaerony Siffa, Ihda</dc:creator>
  <cp:lastModifiedBy>Chaerony Siffa, Ihda</cp:lastModifiedBy>
  <cp:revision>894</cp:revision>
  <dcterms:created xsi:type="dcterms:W3CDTF">2023-09-14T08:01:01Z</dcterms:created>
  <dcterms:modified xsi:type="dcterms:W3CDTF">2024-01-23T10:39:35Z</dcterms:modified>
</cp:coreProperties>
</file>